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1" r:id="rId5"/>
    <p:sldId id="267" r:id="rId6"/>
    <p:sldId id="264" r:id="rId7"/>
    <p:sldId id="260" r:id="rId8"/>
    <p:sldId id="263" r:id="rId9"/>
    <p:sldId id="266" r:id="rId10"/>
    <p:sldId id="284" r:id="rId11"/>
    <p:sldId id="283" r:id="rId12"/>
    <p:sldId id="279" r:id="rId13"/>
    <p:sldId id="273" r:id="rId14"/>
    <p:sldId id="280" r:id="rId15"/>
    <p:sldId id="289" r:id="rId16"/>
    <p:sldId id="290" r:id="rId17"/>
    <p:sldId id="286" r:id="rId18"/>
    <p:sldId id="287" r:id="rId19"/>
    <p:sldId id="285" r:id="rId20"/>
    <p:sldId id="276" r:id="rId21"/>
    <p:sldId id="277" r:id="rId22"/>
    <p:sldId id="282" r:id="rId23"/>
    <p:sldId id="291" r:id="rId2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Veliki utjecaj Crkve na razvoj graditeljstva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4885BDB4-B350-469D-81EC-16214A7B5686}">
      <dgm:prSet custT="1"/>
      <dgm:spPr/>
      <dgm:t>
        <a:bodyPr/>
        <a:lstStyle/>
        <a:p>
          <a:r>
            <a:rPr lang="hr-HR" sz="2400" dirty="0"/>
            <a:t>Gradnja velikih crkvi – katedrala</a:t>
          </a:r>
          <a:endParaRPr lang="en-US" sz="2400" dirty="0"/>
        </a:p>
      </dgm:t>
    </dgm:pt>
    <dgm:pt modelId="{6DE8A0AF-55F9-44D8-9FFE-E8D97A3AFBD3}" type="parTrans" cxnId="{EBE0968B-AA75-484A-BB6A-17341B9E214F}">
      <dgm:prSet/>
      <dgm:spPr/>
    </dgm:pt>
    <dgm:pt modelId="{B469D649-60D7-4545-B695-3A060BC2F2F2}" type="sibTrans" cxnId="{EBE0968B-AA75-484A-BB6A-17341B9E214F}">
      <dgm:prSet/>
      <dgm:spPr/>
    </dgm:pt>
    <dgm:pt modelId="{22E89A76-106A-458C-BA6E-7F528B88ACAE}">
      <dgm:prSet custT="1"/>
      <dgm:spPr/>
      <dgm:t>
        <a:bodyPr/>
        <a:lstStyle/>
        <a:p>
          <a:r>
            <a:rPr lang="hr-HR" sz="2400" dirty="0"/>
            <a:t>Gradski porezi, dobrovoljni prilozi i oprost od grijeha</a:t>
          </a:r>
          <a:endParaRPr lang="en-US" sz="2400" dirty="0"/>
        </a:p>
      </dgm:t>
    </dgm:pt>
    <dgm:pt modelId="{5329AC84-0A74-4007-8FBF-678569A48D02}" type="parTrans" cxnId="{EC58496C-CF2F-47F8-8B04-8D0AD80DBD25}">
      <dgm:prSet/>
      <dgm:spPr/>
    </dgm:pt>
    <dgm:pt modelId="{A23DD5E1-EAE7-4353-A4D5-F1582B1CE3DD}" type="sibTrans" cxnId="{EC58496C-CF2F-47F8-8B04-8D0AD80DBD25}">
      <dgm:prSet/>
      <dgm:spPr/>
    </dgm:pt>
    <dgm:pt modelId="{6DDB8633-C67E-49CD-BD68-3337489FE571}">
      <dgm:prSet custT="1"/>
      <dgm:spPr/>
      <dgm:t>
        <a:bodyPr/>
        <a:lstStyle/>
        <a:p>
          <a:r>
            <a:rPr lang="hr-HR" sz="2400" dirty="0"/>
            <a:t>Porast broja obrtnika graditelja</a:t>
          </a:r>
          <a:endParaRPr lang="en-US" sz="2400" dirty="0"/>
        </a:p>
      </dgm:t>
    </dgm:pt>
    <dgm:pt modelId="{A58FE2F4-7A79-40A9-9013-804CB019E281}" type="parTrans" cxnId="{8E6319C4-1FD4-4886-B958-0B92A4C4CFF3}">
      <dgm:prSet/>
      <dgm:spPr/>
    </dgm:pt>
    <dgm:pt modelId="{16904C69-5101-43DF-B560-31C2317318D9}" type="sibTrans" cxnId="{8E6319C4-1FD4-4886-B958-0B92A4C4CFF3}">
      <dgm:prSet/>
      <dgm:spPr/>
    </dgm:pt>
    <dgm:pt modelId="{6A567C03-824E-499B-BD50-E5CAE826204D}">
      <dgm:prSet custT="1"/>
      <dgm:spPr/>
      <dgm:t>
        <a:bodyPr/>
        <a:lstStyle/>
        <a:p>
          <a:r>
            <a:rPr lang="hr-HR" sz="2400" dirty="0"/>
            <a:t>Povoljni utjecaji na gradski obrt i trgovinu</a:t>
          </a:r>
          <a:endParaRPr lang="en-US" sz="2400" dirty="0"/>
        </a:p>
      </dgm:t>
    </dgm:pt>
    <dgm:pt modelId="{2D79549B-B375-43A8-B25E-D5E30C50FDD7}" type="parTrans" cxnId="{55E16F11-7445-48B2-9B52-7654EE900044}">
      <dgm:prSet/>
      <dgm:spPr/>
    </dgm:pt>
    <dgm:pt modelId="{8239CA07-8DC6-4EA7-AA7A-651ADE23F735}" type="sibTrans" cxnId="{55E16F11-7445-48B2-9B52-7654EE900044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6B30DA-9BCC-4700-8CC1-623687CCC216}" type="pres">
      <dgm:prSet presAssocID="{B3A67B5C-D29E-41C0-A8DE-11E0B0CBA32E}" presName="spacer" presStyleCnt="0"/>
      <dgm:spPr/>
    </dgm:pt>
    <dgm:pt modelId="{B15E4935-C0D9-41F3-8D6E-B2CC166271CD}" type="pres">
      <dgm:prSet presAssocID="{4885BDB4-B350-469D-81EC-16214A7B56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B42D29-A831-4D66-B56D-BFE96EB81F36}" type="pres">
      <dgm:prSet presAssocID="{B469D649-60D7-4545-B695-3A060BC2F2F2}" presName="spacer" presStyleCnt="0"/>
      <dgm:spPr/>
    </dgm:pt>
    <dgm:pt modelId="{3DA79C86-3A2E-43F1-8D18-E5587F6AF4D5}" type="pres">
      <dgm:prSet presAssocID="{22E89A76-106A-458C-BA6E-7F528B88AC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CB879D-EEBF-4FA0-A50F-D523EC99B380}" type="pres">
      <dgm:prSet presAssocID="{A23DD5E1-EAE7-4353-A4D5-F1582B1CE3DD}" presName="spacer" presStyleCnt="0"/>
      <dgm:spPr/>
    </dgm:pt>
    <dgm:pt modelId="{DEC273F5-22BD-4689-98DB-8D1F35BA1D75}" type="pres">
      <dgm:prSet presAssocID="{6DDB8633-C67E-49CD-BD68-3337489FE57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698EC5-BC40-4922-858F-425B82FAF1F4}" type="pres">
      <dgm:prSet presAssocID="{16904C69-5101-43DF-B560-31C2317318D9}" presName="spacer" presStyleCnt="0"/>
      <dgm:spPr/>
    </dgm:pt>
    <dgm:pt modelId="{62398694-F51F-4BAF-BAD4-93E57243B885}" type="pres">
      <dgm:prSet presAssocID="{6A567C03-824E-499B-BD50-E5CAE826204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5E16F11-7445-48B2-9B52-7654EE900044}" srcId="{73935FAD-C8A1-479A-8104-077E9CAEBC49}" destId="{6A567C03-824E-499B-BD50-E5CAE826204D}" srcOrd="4" destOrd="0" parTransId="{2D79549B-B375-43A8-B25E-D5E30C50FDD7}" sibTransId="{8239CA07-8DC6-4EA7-AA7A-651ADE23F735}"/>
    <dgm:cxn modelId="{EBE0968B-AA75-484A-BB6A-17341B9E214F}" srcId="{73935FAD-C8A1-479A-8104-077E9CAEBC49}" destId="{4885BDB4-B350-469D-81EC-16214A7B5686}" srcOrd="1" destOrd="0" parTransId="{6DE8A0AF-55F9-44D8-9FFE-E8D97A3AFBD3}" sibTransId="{B469D649-60D7-4545-B695-3A060BC2F2F2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8E6319C4-1FD4-4886-B958-0B92A4C4CFF3}" srcId="{73935FAD-C8A1-479A-8104-077E9CAEBC49}" destId="{6DDB8633-C67E-49CD-BD68-3337489FE571}" srcOrd="3" destOrd="0" parTransId="{A58FE2F4-7A79-40A9-9013-804CB019E281}" sibTransId="{16904C69-5101-43DF-B560-31C2317318D9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FE6CE05C-74D4-49FC-BE55-D6CD1010B438}" type="presOf" srcId="{22E89A76-106A-458C-BA6E-7F528B88ACAE}" destId="{3DA79C86-3A2E-43F1-8D18-E5587F6AF4D5}" srcOrd="0" destOrd="0" presId="urn:microsoft.com/office/officeart/2005/8/layout/vList2"/>
    <dgm:cxn modelId="{EC58496C-CF2F-47F8-8B04-8D0AD80DBD25}" srcId="{73935FAD-C8A1-479A-8104-077E9CAEBC49}" destId="{22E89A76-106A-458C-BA6E-7F528B88ACAE}" srcOrd="2" destOrd="0" parTransId="{5329AC84-0A74-4007-8FBF-678569A48D02}" sibTransId="{A23DD5E1-EAE7-4353-A4D5-F1582B1CE3DD}"/>
    <dgm:cxn modelId="{E254D4CE-E0A6-4013-B133-63352FD0654B}" type="presOf" srcId="{6DDB8633-C67E-49CD-BD68-3337489FE571}" destId="{DEC273F5-22BD-4689-98DB-8D1F35BA1D75}" srcOrd="0" destOrd="0" presId="urn:microsoft.com/office/officeart/2005/8/layout/vList2"/>
    <dgm:cxn modelId="{B6CD55E4-5B4C-47AA-928E-E98365514BA2}" type="presOf" srcId="{4885BDB4-B350-469D-81EC-16214A7B5686}" destId="{B15E4935-C0D9-41F3-8D6E-B2CC166271CD}" srcOrd="0" destOrd="0" presId="urn:microsoft.com/office/officeart/2005/8/layout/vList2"/>
    <dgm:cxn modelId="{7D5FA1FC-A9D8-473F-897F-622A7DCE5DA8}" type="presOf" srcId="{6A567C03-824E-499B-BD50-E5CAE826204D}" destId="{62398694-F51F-4BAF-BAD4-93E57243B885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733CC818-BAF0-4CA0-A373-C2A9B6C4A18C}" type="presParOf" srcId="{0E522338-E12E-4374-BF15-1737B78C4C2A}" destId="{B16B30DA-9BCC-4700-8CC1-623687CCC216}" srcOrd="1" destOrd="0" presId="urn:microsoft.com/office/officeart/2005/8/layout/vList2"/>
    <dgm:cxn modelId="{117A9AD2-ADF3-427F-8916-92FCB0D8E4F7}" type="presParOf" srcId="{0E522338-E12E-4374-BF15-1737B78C4C2A}" destId="{B15E4935-C0D9-41F3-8D6E-B2CC166271CD}" srcOrd="2" destOrd="0" presId="urn:microsoft.com/office/officeart/2005/8/layout/vList2"/>
    <dgm:cxn modelId="{1177555D-D17C-4CA0-806D-57D6B38C7519}" type="presParOf" srcId="{0E522338-E12E-4374-BF15-1737B78C4C2A}" destId="{37B42D29-A831-4D66-B56D-BFE96EB81F36}" srcOrd="3" destOrd="0" presId="urn:microsoft.com/office/officeart/2005/8/layout/vList2"/>
    <dgm:cxn modelId="{7A327361-5315-4CD5-A53F-3FC51FB1C66D}" type="presParOf" srcId="{0E522338-E12E-4374-BF15-1737B78C4C2A}" destId="{3DA79C86-3A2E-43F1-8D18-E5587F6AF4D5}" srcOrd="4" destOrd="0" presId="urn:microsoft.com/office/officeart/2005/8/layout/vList2"/>
    <dgm:cxn modelId="{9EEA9340-26C5-48EF-8E8F-28AB27377E93}" type="presParOf" srcId="{0E522338-E12E-4374-BF15-1737B78C4C2A}" destId="{ABCB879D-EEBF-4FA0-A50F-D523EC99B380}" srcOrd="5" destOrd="0" presId="urn:microsoft.com/office/officeart/2005/8/layout/vList2"/>
    <dgm:cxn modelId="{D8D6F25D-2300-4A24-BBC7-57D996E05AD7}" type="presParOf" srcId="{0E522338-E12E-4374-BF15-1737B78C4C2A}" destId="{DEC273F5-22BD-4689-98DB-8D1F35BA1D75}" srcOrd="6" destOrd="0" presId="urn:microsoft.com/office/officeart/2005/8/layout/vList2"/>
    <dgm:cxn modelId="{607E29B8-9EC7-459B-A0F2-7B5172DB1FFC}" type="presParOf" srcId="{0E522338-E12E-4374-BF15-1737B78C4C2A}" destId="{83698EC5-BC40-4922-858F-425B82FAF1F4}" srcOrd="7" destOrd="0" presId="urn:microsoft.com/office/officeart/2005/8/layout/vList2"/>
    <dgm:cxn modelId="{4D09F43D-C1B1-4648-BF49-3C042F182BEC}" type="presParOf" srcId="{0E522338-E12E-4374-BF15-1737B78C4C2A}" destId="{62398694-F51F-4BAF-BAD4-93E57243B8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Sredina XI. st. pojava novog stila u umjetnosti </a:t>
          </a:r>
          <a:r>
            <a:rPr lang="hr-HR" sz="2400" dirty="0" smtClean="0"/>
            <a:t>– romanike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D60DAC16-4CDF-41A8-A6E9-42503D871377}">
      <dgm:prSet custT="1"/>
      <dgm:spPr/>
      <dgm:t>
        <a:bodyPr/>
        <a:lstStyle/>
        <a:p>
          <a:r>
            <a:rPr lang="hr-HR" sz="2400" dirty="0"/>
            <a:t>Građevine inspirirane rimskim oblim lukovima</a:t>
          </a:r>
          <a:endParaRPr lang="en-US" sz="2400" dirty="0"/>
        </a:p>
      </dgm:t>
    </dgm:pt>
    <dgm:pt modelId="{D1C5FDDF-3F59-4FDA-AC6C-39ACC404B9D0}" type="parTrans" cxnId="{75073C5F-336B-44C3-8E08-A2DD776E83E8}">
      <dgm:prSet/>
      <dgm:spPr/>
      <dgm:t>
        <a:bodyPr/>
        <a:lstStyle/>
        <a:p>
          <a:endParaRPr lang="hr-HR"/>
        </a:p>
      </dgm:t>
    </dgm:pt>
    <dgm:pt modelId="{803E5B8A-F36F-4EDF-8AE3-CA341D6DFA44}" type="sibTrans" cxnId="{75073C5F-336B-44C3-8E08-A2DD776E83E8}">
      <dgm:prSet/>
      <dgm:spPr/>
      <dgm:t>
        <a:bodyPr/>
        <a:lstStyle/>
        <a:p>
          <a:endParaRPr lang="hr-HR"/>
        </a:p>
      </dgm:t>
    </dgm:pt>
    <dgm:pt modelId="{7967E806-39B2-4441-AD1D-B05BDEBD8A6E}">
      <dgm:prSet custT="1"/>
      <dgm:spPr/>
      <dgm:t>
        <a:bodyPr/>
        <a:lstStyle/>
        <a:p>
          <a:r>
            <a:rPr lang="hr-HR" sz="2400" dirty="0"/>
            <a:t>Razvoj kiparstva</a:t>
          </a:r>
          <a:endParaRPr lang="en-US" sz="2400" dirty="0"/>
        </a:p>
      </dgm:t>
    </dgm:pt>
    <dgm:pt modelId="{2FE0DCDE-650E-47E3-A375-CBC5784A184B}" type="parTrans" cxnId="{86B5360A-8D29-4A50-8BA5-E26659AA9BAC}">
      <dgm:prSet/>
      <dgm:spPr/>
      <dgm:t>
        <a:bodyPr/>
        <a:lstStyle/>
        <a:p>
          <a:endParaRPr lang="hr-HR"/>
        </a:p>
      </dgm:t>
    </dgm:pt>
    <dgm:pt modelId="{5BC211F0-7137-41E5-8BE3-7EF85B574419}" type="sibTrans" cxnId="{86B5360A-8D29-4A50-8BA5-E26659AA9BAC}">
      <dgm:prSet/>
      <dgm:spPr/>
      <dgm:t>
        <a:bodyPr/>
        <a:lstStyle/>
        <a:p>
          <a:endParaRPr lang="hr-HR"/>
        </a:p>
      </dgm:t>
    </dgm:pt>
    <dgm:pt modelId="{9892A454-2890-4586-B52B-4BBC74E998D5}">
      <dgm:prSet custT="1"/>
      <dgm:spPr/>
      <dgm:t>
        <a:bodyPr/>
        <a:lstStyle/>
        <a:p>
          <a:r>
            <a:rPr lang="hr-HR" sz="2400" dirty="0"/>
            <a:t>Ukrašavanje portala prizorima iz Biblije</a:t>
          </a:r>
          <a:endParaRPr lang="en-US" sz="2400" dirty="0"/>
        </a:p>
      </dgm:t>
    </dgm:pt>
    <dgm:pt modelId="{28A40381-2AA8-46C3-88FC-0873B3BB4A4B}" type="parTrans" cxnId="{A707306E-EA79-4F0D-8FF3-5CD4B3CC46E9}">
      <dgm:prSet/>
      <dgm:spPr/>
      <dgm:t>
        <a:bodyPr/>
        <a:lstStyle/>
        <a:p>
          <a:endParaRPr lang="hr-HR"/>
        </a:p>
      </dgm:t>
    </dgm:pt>
    <dgm:pt modelId="{79CB9F28-2EEE-4E8C-9D3D-7D841C38FB1F}" type="sibTrans" cxnId="{A707306E-EA79-4F0D-8FF3-5CD4B3CC46E9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3DB4D-91B8-44DF-97BF-B325BB1010FD}" type="pres">
      <dgm:prSet presAssocID="{893595EF-7ADF-4BEF-AA54-B7C077A77FF5}" presName="spacer" presStyleCnt="0"/>
      <dgm:spPr/>
    </dgm:pt>
    <dgm:pt modelId="{A24F5D41-47C5-4CD0-8CD4-4DBC8D6F0C45}" type="pres">
      <dgm:prSet presAssocID="{D60DAC16-4CDF-41A8-A6E9-42503D8713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83E721-89FA-42C2-B2D8-194C159654CC}" type="pres">
      <dgm:prSet presAssocID="{803E5B8A-F36F-4EDF-8AE3-CA341D6DFA44}" presName="spacer" presStyleCnt="0"/>
      <dgm:spPr/>
    </dgm:pt>
    <dgm:pt modelId="{EB509337-03F1-415A-A762-C0861D44AA93}" type="pres">
      <dgm:prSet presAssocID="{7967E806-39B2-4441-AD1D-B05BDEBD8A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D38C0D-CCEA-44B2-ADD5-FD2F22E7C41C}" type="pres">
      <dgm:prSet presAssocID="{5BC211F0-7137-41E5-8BE3-7EF85B574419}" presName="spacer" presStyleCnt="0"/>
      <dgm:spPr/>
    </dgm:pt>
    <dgm:pt modelId="{F37C8119-560D-46AF-B38F-62D569F11B6D}" type="pres">
      <dgm:prSet presAssocID="{9892A454-2890-4586-B52B-4BBC74E998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073C5F-336B-44C3-8E08-A2DD776E83E8}" srcId="{602A8B11-172F-479C-99BA-D919E6CE6854}" destId="{D60DAC16-4CDF-41A8-A6E9-42503D871377}" srcOrd="1" destOrd="0" parTransId="{D1C5FDDF-3F59-4FDA-AC6C-39ACC404B9D0}" sibTransId="{803E5B8A-F36F-4EDF-8AE3-CA341D6DFA44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D976ADCA-A1D0-4744-8CCC-816861ACDD9F}" type="presOf" srcId="{D60DAC16-4CDF-41A8-A6E9-42503D871377}" destId="{A24F5D41-47C5-4CD0-8CD4-4DBC8D6F0C4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86B5360A-8D29-4A50-8BA5-E26659AA9BAC}" srcId="{602A8B11-172F-479C-99BA-D919E6CE6854}" destId="{7967E806-39B2-4441-AD1D-B05BDEBD8A6E}" srcOrd="2" destOrd="0" parTransId="{2FE0DCDE-650E-47E3-A375-CBC5784A184B}" sibTransId="{5BC211F0-7137-41E5-8BE3-7EF85B574419}"/>
    <dgm:cxn modelId="{9CB2EEE1-4515-4CE5-8980-0D9660B4AACE}" type="presOf" srcId="{9892A454-2890-4586-B52B-4BBC74E998D5}" destId="{F37C8119-560D-46AF-B38F-62D569F11B6D}" srcOrd="0" destOrd="0" presId="urn:microsoft.com/office/officeart/2005/8/layout/vList2"/>
    <dgm:cxn modelId="{05A20991-D4D8-4905-94D9-AA26C00916E3}" type="presOf" srcId="{7967E806-39B2-4441-AD1D-B05BDEBD8A6E}" destId="{EB509337-03F1-415A-A762-C0861D44AA93}" srcOrd="0" destOrd="0" presId="urn:microsoft.com/office/officeart/2005/8/layout/vList2"/>
    <dgm:cxn modelId="{A707306E-EA79-4F0D-8FF3-5CD4B3CC46E9}" srcId="{602A8B11-172F-479C-99BA-D919E6CE6854}" destId="{9892A454-2890-4586-B52B-4BBC74E998D5}" srcOrd="3" destOrd="0" parTransId="{28A40381-2AA8-46C3-88FC-0873B3BB4A4B}" sibTransId="{79CB9F28-2EEE-4E8C-9D3D-7D841C38FB1F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A1E8B14A-6DD2-45F0-BDA5-42679CD414E0}" type="presParOf" srcId="{A25BA51F-AAB5-45C8-9F20-21F75560DB15}" destId="{CAA3DB4D-91B8-44DF-97BF-B325BB1010FD}" srcOrd="1" destOrd="0" presId="urn:microsoft.com/office/officeart/2005/8/layout/vList2"/>
    <dgm:cxn modelId="{EEE6783D-6A51-406B-97C7-4B0B92E863F1}" type="presParOf" srcId="{A25BA51F-AAB5-45C8-9F20-21F75560DB15}" destId="{A24F5D41-47C5-4CD0-8CD4-4DBC8D6F0C45}" srcOrd="2" destOrd="0" presId="urn:microsoft.com/office/officeart/2005/8/layout/vList2"/>
    <dgm:cxn modelId="{6BC9B50E-9BC8-48DE-A13A-F77FAFCC98EC}" type="presParOf" srcId="{A25BA51F-AAB5-45C8-9F20-21F75560DB15}" destId="{2583E721-89FA-42C2-B2D8-194C159654CC}" srcOrd="3" destOrd="0" presId="urn:microsoft.com/office/officeart/2005/8/layout/vList2"/>
    <dgm:cxn modelId="{D58C5B08-DF2D-4F53-BD78-3C2FA9DFB4C9}" type="presParOf" srcId="{A25BA51F-AAB5-45C8-9F20-21F75560DB15}" destId="{EB509337-03F1-415A-A762-C0861D44AA93}" srcOrd="4" destOrd="0" presId="urn:microsoft.com/office/officeart/2005/8/layout/vList2"/>
    <dgm:cxn modelId="{EF030F17-5E0A-4725-854E-028CE754DA00}" type="presParOf" srcId="{A25BA51F-AAB5-45C8-9F20-21F75560DB15}" destId="{25D38C0D-CCEA-44B2-ADD5-FD2F22E7C41C}" srcOrd="5" destOrd="0" presId="urn:microsoft.com/office/officeart/2005/8/layout/vList2"/>
    <dgm:cxn modelId="{4358AA41-32EB-49E8-9604-B45F38184B27}" type="presParOf" srcId="{A25BA51F-AAB5-45C8-9F20-21F75560DB15}" destId="{F37C8119-560D-46AF-B38F-62D569F11B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Romanika početkom XII. st. na tlu Hrvatske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4C760618-7AAB-471A-959A-EADA75CC03DB}">
      <dgm:prSet custT="1"/>
      <dgm:spPr/>
      <dgm:t>
        <a:bodyPr/>
        <a:lstStyle/>
        <a:p>
          <a:r>
            <a:rPr lang="hr-HR" sz="2400" dirty="0"/>
            <a:t>Romaničke crkve: sv. </a:t>
          </a:r>
          <a:r>
            <a:rPr lang="hr-HR" sz="2400" dirty="0" err="1"/>
            <a:t>Stošije</a:t>
          </a:r>
          <a:r>
            <a:rPr lang="hr-HR" sz="2400" dirty="0"/>
            <a:t> i sv. </a:t>
          </a:r>
          <a:r>
            <a:rPr lang="hr-HR" sz="2400" dirty="0" err="1"/>
            <a:t>Krševana</a:t>
          </a:r>
          <a:r>
            <a:rPr lang="hr-HR" sz="2400" dirty="0"/>
            <a:t> u Zadru</a:t>
          </a:r>
          <a:endParaRPr lang="en-US" sz="2400" dirty="0"/>
        </a:p>
      </dgm:t>
    </dgm:pt>
    <dgm:pt modelId="{79E339EA-D487-4FFD-A38F-9ABABE836A86}" type="parTrans" cxnId="{138650B5-E6E4-4438-A32B-AB286EDDC124}">
      <dgm:prSet/>
      <dgm:spPr/>
    </dgm:pt>
    <dgm:pt modelId="{6C54956F-6FD4-4E75-83C6-B136EDDADCA9}" type="sibTrans" cxnId="{138650B5-E6E4-4438-A32B-AB286EDDC124}">
      <dgm:prSet/>
      <dgm:spPr/>
    </dgm:pt>
    <dgm:pt modelId="{8310F54F-2BEB-4F08-82D5-497349F88036}">
      <dgm:prSet custT="1"/>
      <dgm:spPr/>
      <dgm:t>
        <a:bodyPr/>
        <a:lstStyle/>
        <a:p>
          <a:r>
            <a:rPr lang="hr-HR" sz="2400" dirty="0"/>
            <a:t>Katedrale u Trogiru, Rabu, Senju, Dubrovniku i Zadru</a:t>
          </a:r>
          <a:endParaRPr lang="en-US" sz="2400" dirty="0"/>
        </a:p>
      </dgm:t>
    </dgm:pt>
    <dgm:pt modelId="{AD5975AA-DAFD-4C05-BC02-9D3A02B760DF}" type="parTrans" cxnId="{0F09E6DA-FEB8-4F40-807B-9C9B20FB71E7}">
      <dgm:prSet/>
      <dgm:spPr/>
    </dgm:pt>
    <dgm:pt modelId="{C11F13CE-FCAA-47EB-AF22-BDC67CBADF95}" type="sibTrans" cxnId="{0F09E6DA-FEB8-4F40-807B-9C9B20FB71E7}">
      <dgm:prSet/>
      <dgm:spPr/>
    </dgm:pt>
    <dgm:pt modelId="{6763500C-7C84-48B4-96A7-5B6E06C3A363}">
      <dgm:prSet custT="1"/>
      <dgm:spPr/>
      <dgm:t>
        <a:bodyPr/>
        <a:lstStyle/>
        <a:p>
          <a:r>
            <a:rPr lang="hr-HR" sz="2400" dirty="0"/>
            <a:t>Zvonici sv. Marije u Zadru, sv. </a:t>
          </a:r>
          <a:r>
            <a:rPr lang="hr-HR" sz="2400" dirty="0" err="1"/>
            <a:t>Dujma</a:t>
          </a:r>
          <a:r>
            <a:rPr lang="hr-HR" sz="2400" dirty="0"/>
            <a:t> u Splitu, Rapske katedrale</a:t>
          </a:r>
          <a:endParaRPr lang="en-US" sz="2400" dirty="0"/>
        </a:p>
      </dgm:t>
    </dgm:pt>
    <dgm:pt modelId="{1633F59C-04FA-485F-A696-1A0690C1F5DD}" type="parTrans" cxnId="{86795BC2-5ACC-4AED-908A-B03896901EB6}">
      <dgm:prSet/>
      <dgm:spPr/>
    </dgm:pt>
    <dgm:pt modelId="{8B93102A-0C5E-4112-A329-22E15336A1A1}" type="sibTrans" cxnId="{86795BC2-5ACC-4AED-908A-B03896901EB6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 custLinFactNeighborX="-1195" custLinFactNeighborY="32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25D9DF-9F83-4A9F-8867-4BB9AAFAD452}" type="pres">
      <dgm:prSet presAssocID="{8246AEB0-4939-404F-A50F-0FE7D26A3657}" presName="spacer" presStyleCnt="0"/>
      <dgm:spPr/>
    </dgm:pt>
    <dgm:pt modelId="{E51C5A9B-109A-496C-9A91-CD7960415941}" type="pres">
      <dgm:prSet presAssocID="{4C760618-7AAB-471A-959A-EADA75CC03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CADB9C-0028-47BF-A634-52A5495B339D}" type="pres">
      <dgm:prSet presAssocID="{6C54956F-6FD4-4E75-83C6-B136EDDADCA9}" presName="spacer" presStyleCnt="0"/>
      <dgm:spPr/>
    </dgm:pt>
    <dgm:pt modelId="{D028BB1F-77D1-42A2-B734-325D52C3F7D9}" type="pres">
      <dgm:prSet presAssocID="{8310F54F-2BEB-4F08-82D5-497349F880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6424BB-7275-483F-BF3B-85553264C37F}" type="pres">
      <dgm:prSet presAssocID="{C11F13CE-FCAA-47EB-AF22-BDC67CBADF95}" presName="spacer" presStyleCnt="0"/>
      <dgm:spPr/>
    </dgm:pt>
    <dgm:pt modelId="{D0E71596-5E3A-4B5A-95BF-3CB2D91F1573}" type="pres">
      <dgm:prSet presAssocID="{6763500C-7C84-48B4-96A7-5B6E06C3A3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38650B5-E6E4-4438-A32B-AB286EDDC124}" srcId="{22D98622-848B-4CF4-9A65-B5FB6D5B4437}" destId="{4C760618-7AAB-471A-959A-EADA75CC03DB}" srcOrd="1" destOrd="0" parTransId="{79E339EA-D487-4FFD-A38F-9ABABE836A86}" sibTransId="{6C54956F-6FD4-4E75-83C6-B136EDDADCA9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69432264-1305-4B83-B869-3FDE240E78EF}" type="presOf" srcId="{6763500C-7C84-48B4-96A7-5B6E06C3A363}" destId="{D0E71596-5E3A-4B5A-95BF-3CB2D91F1573}" srcOrd="0" destOrd="0" presId="urn:microsoft.com/office/officeart/2005/8/layout/vList2"/>
    <dgm:cxn modelId="{A669322F-9072-453C-A8F7-8C6A15E71799}" type="presOf" srcId="{4C760618-7AAB-471A-959A-EADA75CC03DB}" destId="{E51C5A9B-109A-496C-9A91-CD7960415941}" srcOrd="0" destOrd="0" presId="urn:microsoft.com/office/officeart/2005/8/layout/vList2"/>
    <dgm:cxn modelId="{0F09E6DA-FEB8-4F40-807B-9C9B20FB71E7}" srcId="{22D98622-848B-4CF4-9A65-B5FB6D5B4437}" destId="{8310F54F-2BEB-4F08-82D5-497349F88036}" srcOrd="2" destOrd="0" parTransId="{AD5975AA-DAFD-4C05-BC02-9D3A02B760DF}" sibTransId="{C11F13CE-FCAA-47EB-AF22-BDC67CBADF95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3874D826-96BB-4C41-94D7-0F126DCA1537}" type="presOf" srcId="{8310F54F-2BEB-4F08-82D5-497349F88036}" destId="{D028BB1F-77D1-42A2-B734-325D52C3F7D9}" srcOrd="0" destOrd="0" presId="urn:microsoft.com/office/officeart/2005/8/layout/vList2"/>
    <dgm:cxn modelId="{86795BC2-5ACC-4AED-908A-B03896901EB6}" srcId="{22D98622-848B-4CF4-9A65-B5FB6D5B4437}" destId="{6763500C-7C84-48B4-96A7-5B6E06C3A363}" srcOrd="3" destOrd="0" parTransId="{1633F59C-04FA-485F-A696-1A0690C1F5DD}" sibTransId="{8B93102A-0C5E-4112-A329-22E15336A1A1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F2B818C1-C13C-4C96-BEB9-EE92AFAC0BB6}" type="presParOf" srcId="{A51E8AF6-2E77-468F-819C-8EBD86F9CF4F}" destId="{4425D9DF-9F83-4A9F-8867-4BB9AAFAD452}" srcOrd="1" destOrd="0" presId="urn:microsoft.com/office/officeart/2005/8/layout/vList2"/>
    <dgm:cxn modelId="{6F3C3517-6809-4A50-A111-980F952267A0}" type="presParOf" srcId="{A51E8AF6-2E77-468F-819C-8EBD86F9CF4F}" destId="{E51C5A9B-109A-496C-9A91-CD7960415941}" srcOrd="2" destOrd="0" presId="urn:microsoft.com/office/officeart/2005/8/layout/vList2"/>
    <dgm:cxn modelId="{8109A2B6-45AF-4CA0-B4EC-67E0220E4B16}" type="presParOf" srcId="{A51E8AF6-2E77-468F-819C-8EBD86F9CF4F}" destId="{6ACADB9C-0028-47BF-A634-52A5495B339D}" srcOrd="3" destOrd="0" presId="urn:microsoft.com/office/officeart/2005/8/layout/vList2"/>
    <dgm:cxn modelId="{020E668F-7685-48D3-9AB0-5CF2486E0455}" type="presParOf" srcId="{A51E8AF6-2E77-468F-819C-8EBD86F9CF4F}" destId="{D028BB1F-77D1-42A2-B734-325D52C3F7D9}" srcOrd="4" destOrd="0" presId="urn:microsoft.com/office/officeart/2005/8/layout/vList2"/>
    <dgm:cxn modelId="{4CF01D9D-CE6D-4221-8ABE-88D6E569DE5C}" type="presParOf" srcId="{A51E8AF6-2E77-468F-819C-8EBD86F9CF4F}" destId="{F36424BB-7275-483F-BF3B-85553264C37F}" srcOrd="5" destOrd="0" presId="urn:microsoft.com/office/officeart/2005/8/layout/vList2"/>
    <dgm:cxn modelId="{8F61EBEC-7CE2-4E1F-B1DC-4AD818BC8BCC}" type="presParOf" srcId="{A51E8AF6-2E77-468F-819C-8EBD86F9CF4F}" destId="{D0E71596-5E3A-4B5A-95BF-3CB2D91F15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Romanički spomenici i u srednjovjekovnoj Slavoniji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AACC7C79-D23B-447F-A1FC-182D10E05A08}">
      <dgm:prSet custT="1"/>
      <dgm:spPr/>
      <dgm:t>
        <a:bodyPr/>
        <a:lstStyle/>
        <a:p>
          <a:r>
            <a:rPr lang="hr-HR" sz="2400" dirty="0"/>
            <a:t>Prva zagrebačka katedrala građena u romaničkom stilu</a:t>
          </a:r>
          <a:endParaRPr lang="en-US" sz="2400" dirty="0"/>
        </a:p>
      </dgm:t>
    </dgm:pt>
    <dgm:pt modelId="{2B3B526A-B985-4593-BAD5-C997D0CCFC8F}" type="parTrans" cxnId="{BD007436-CF19-4A59-A0F5-F5F737F715C1}">
      <dgm:prSet/>
      <dgm:spPr/>
      <dgm:t>
        <a:bodyPr/>
        <a:lstStyle/>
        <a:p>
          <a:endParaRPr lang="hr-HR"/>
        </a:p>
      </dgm:t>
    </dgm:pt>
    <dgm:pt modelId="{77769DEE-2627-4232-8FB7-74D09417149A}" type="sibTrans" cxnId="{BD007436-CF19-4A59-A0F5-F5F737F715C1}">
      <dgm:prSet/>
      <dgm:spPr/>
      <dgm:t>
        <a:bodyPr/>
        <a:lstStyle/>
        <a:p>
          <a:endParaRPr lang="hr-HR"/>
        </a:p>
      </dgm:t>
    </dgm:pt>
    <dgm:pt modelId="{10A896CF-FAE2-4FDB-A302-C5937B0BA801}">
      <dgm:prSet custT="1"/>
      <dgm:spPr/>
      <dgm:t>
        <a:bodyPr/>
        <a:lstStyle/>
        <a:p>
          <a:r>
            <a:rPr lang="hr-HR" sz="2400" dirty="0"/>
            <a:t>Razvoj kiparstva i ukrašavanje glavnih vrata </a:t>
          </a:r>
          <a:endParaRPr lang="en-US" sz="2400" dirty="0"/>
        </a:p>
      </dgm:t>
    </dgm:pt>
    <dgm:pt modelId="{FE1EC84B-9B32-4DA3-8174-AAB259581913}" type="parTrans" cxnId="{27C18055-2981-4C82-BADE-5E7C91AC0C15}">
      <dgm:prSet/>
      <dgm:spPr/>
      <dgm:t>
        <a:bodyPr/>
        <a:lstStyle/>
        <a:p>
          <a:endParaRPr lang="hr-HR"/>
        </a:p>
      </dgm:t>
    </dgm:pt>
    <dgm:pt modelId="{85F98AAF-021B-4CEC-91DF-FCC945477BDC}" type="sibTrans" cxnId="{27C18055-2981-4C82-BADE-5E7C91AC0C15}">
      <dgm:prSet/>
      <dgm:spPr/>
      <dgm:t>
        <a:bodyPr/>
        <a:lstStyle/>
        <a:p>
          <a:endParaRPr lang="hr-HR"/>
        </a:p>
      </dgm:t>
    </dgm:pt>
    <dgm:pt modelId="{577E5F95-6A25-4AC0-8C5D-18567E934699}">
      <dgm:prSet custT="1"/>
      <dgm:spPr/>
      <dgm:t>
        <a:bodyPr/>
        <a:lstStyle/>
        <a:p>
          <a:r>
            <a:rPr lang="hr-HR" sz="2400" dirty="0"/>
            <a:t>Radovanov portal i prikazi iz Kristova života</a:t>
          </a:r>
          <a:endParaRPr lang="en-US" sz="2400" dirty="0"/>
        </a:p>
      </dgm:t>
    </dgm:pt>
    <dgm:pt modelId="{F2B9DC85-72FE-4069-A3ED-6A54E10A7766}" type="parTrans" cxnId="{DF1AB31C-334A-4EAD-8688-B6345CA49FE3}">
      <dgm:prSet/>
      <dgm:spPr/>
      <dgm:t>
        <a:bodyPr/>
        <a:lstStyle/>
        <a:p>
          <a:endParaRPr lang="hr-HR"/>
        </a:p>
      </dgm:t>
    </dgm:pt>
    <dgm:pt modelId="{DE3D1D3C-1F39-49C1-87D3-CB892C9FA4C9}" type="sibTrans" cxnId="{DF1AB31C-334A-4EAD-8688-B6345CA49FE3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55C4E8-C3BE-4F29-AED8-6CD54AA10674}" type="pres">
      <dgm:prSet presAssocID="{5C90C4A7-8CAB-4808-BAB0-AC02296B90C5}" presName="spacer" presStyleCnt="0"/>
      <dgm:spPr/>
    </dgm:pt>
    <dgm:pt modelId="{09EB8223-6A12-40AF-B161-A7594D96AB60}" type="pres">
      <dgm:prSet presAssocID="{AACC7C79-D23B-447F-A1FC-182D10E05A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2D3AB3-F2A8-4D04-B2D2-E28B56FCD632}" type="pres">
      <dgm:prSet presAssocID="{77769DEE-2627-4232-8FB7-74D09417149A}" presName="spacer" presStyleCnt="0"/>
      <dgm:spPr/>
    </dgm:pt>
    <dgm:pt modelId="{FD79FFAC-C833-435B-B71F-94220A419142}" type="pres">
      <dgm:prSet presAssocID="{10A896CF-FAE2-4FDB-A302-C5937B0BA8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9D2720-38A5-46D8-AEBE-A4464D08770F}" type="pres">
      <dgm:prSet presAssocID="{85F98AAF-021B-4CEC-91DF-FCC945477BDC}" presName="spacer" presStyleCnt="0"/>
      <dgm:spPr/>
    </dgm:pt>
    <dgm:pt modelId="{1F211EB1-D312-4E7B-8144-38D234A6275F}" type="pres">
      <dgm:prSet presAssocID="{577E5F95-6A25-4AC0-8C5D-18567E93469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B0E88F03-4461-41E8-81F1-17266E96759A}" type="presOf" srcId="{577E5F95-6A25-4AC0-8C5D-18567E934699}" destId="{1F211EB1-D312-4E7B-8144-38D234A6275F}" srcOrd="0" destOrd="0" presId="urn:microsoft.com/office/officeart/2005/8/layout/vList2"/>
    <dgm:cxn modelId="{EEF72F76-0A5A-40F0-9963-9253FB0CDFA8}" type="presOf" srcId="{10A896CF-FAE2-4FDB-A302-C5937B0BA801}" destId="{FD79FFAC-C833-435B-B71F-94220A419142}" srcOrd="0" destOrd="0" presId="urn:microsoft.com/office/officeart/2005/8/layout/vList2"/>
    <dgm:cxn modelId="{BD007436-CF19-4A59-A0F5-F5F737F715C1}" srcId="{27A2D2D2-D1AC-4116-ABDD-F1EE7B485988}" destId="{AACC7C79-D23B-447F-A1FC-182D10E05A08}" srcOrd="1" destOrd="0" parTransId="{2B3B526A-B985-4593-BAD5-C997D0CCFC8F}" sibTransId="{77769DEE-2627-4232-8FB7-74D09417149A}"/>
    <dgm:cxn modelId="{DF1AB31C-334A-4EAD-8688-B6345CA49FE3}" srcId="{27A2D2D2-D1AC-4116-ABDD-F1EE7B485988}" destId="{577E5F95-6A25-4AC0-8C5D-18567E934699}" srcOrd="3" destOrd="0" parTransId="{F2B9DC85-72FE-4069-A3ED-6A54E10A7766}" sibTransId="{DE3D1D3C-1F39-49C1-87D3-CB892C9FA4C9}"/>
    <dgm:cxn modelId="{27C18055-2981-4C82-BADE-5E7C91AC0C15}" srcId="{27A2D2D2-D1AC-4116-ABDD-F1EE7B485988}" destId="{10A896CF-FAE2-4FDB-A302-C5937B0BA801}" srcOrd="2" destOrd="0" parTransId="{FE1EC84B-9B32-4DA3-8174-AAB259581913}" sibTransId="{85F98AAF-021B-4CEC-91DF-FCC945477BDC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D87B9FF0-89BC-4C1E-90D2-71D4490792C5}" type="presOf" srcId="{AACC7C79-D23B-447F-A1FC-182D10E05A08}" destId="{09EB8223-6A12-40AF-B161-A7594D96AB60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AB58E18D-FC76-457F-BEE1-7FF43DA0D30E}" type="presParOf" srcId="{025AB8AA-BE20-4DFD-9C89-24471A94EC31}" destId="{4655C4E8-C3BE-4F29-AED8-6CD54AA10674}" srcOrd="1" destOrd="0" presId="urn:microsoft.com/office/officeart/2005/8/layout/vList2"/>
    <dgm:cxn modelId="{46C97F17-A4CC-4F0E-A428-2B9175BFF978}" type="presParOf" srcId="{025AB8AA-BE20-4DFD-9C89-24471A94EC31}" destId="{09EB8223-6A12-40AF-B161-A7594D96AB60}" srcOrd="2" destOrd="0" presId="urn:microsoft.com/office/officeart/2005/8/layout/vList2"/>
    <dgm:cxn modelId="{6CE68ABE-1F6D-49D0-86F3-865418E51283}" type="presParOf" srcId="{025AB8AA-BE20-4DFD-9C89-24471A94EC31}" destId="{C52D3AB3-F2A8-4D04-B2D2-E28B56FCD632}" srcOrd="3" destOrd="0" presId="urn:microsoft.com/office/officeart/2005/8/layout/vList2"/>
    <dgm:cxn modelId="{C8456947-6CCD-4F91-9C35-78312826CFE6}" type="presParOf" srcId="{025AB8AA-BE20-4DFD-9C89-24471A94EC31}" destId="{FD79FFAC-C833-435B-B71F-94220A419142}" srcOrd="4" destOrd="0" presId="urn:microsoft.com/office/officeart/2005/8/layout/vList2"/>
    <dgm:cxn modelId="{6F9E9BE6-A486-41BA-BCD3-02C1A8A02223}" type="presParOf" srcId="{025AB8AA-BE20-4DFD-9C89-24471A94EC31}" destId="{F79D2720-38A5-46D8-AEBE-A4464D08770F}" srcOrd="5" destOrd="0" presId="urn:microsoft.com/office/officeart/2005/8/layout/vList2"/>
    <dgm:cxn modelId="{8AB5D865-6BF8-4E10-BB2E-DA29B7640C5C}" type="presParOf" srcId="{025AB8AA-BE20-4DFD-9C89-24471A94EC31}" destId="{1F211EB1-D312-4E7B-8144-38D234A627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Novi stil u umjetnosti </a:t>
          </a:r>
          <a:r>
            <a:rPr lang="hr-HR" sz="2400" dirty="0" smtClean="0"/>
            <a:t>– gotika, pojavljuje se </a:t>
          </a:r>
          <a:r>
            <a:rPr lang="hr-HR" sz="2400" dirty="0"/>
            <a:t>potkraj XII. st.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2C3D8871-0E47-48C6-B804-BE912E21BBDF}">
      <dgm:prSet custT="1"/>
      <dgm:spPr/>
      <dgm:t>
        <a:bodyPr/>
        <a:lstStyle/>
        <a:p>
          <a:r>
            <a:rPr lang="hr-HR" sz="2400" dirty="0"/>
            <a:t>Stil nastaje u Francuskoj</a:t>
          </a:r>
          <a:endParaRPr lang="en-US" sz="2400" dirty="0"/>
        </a:p>
      </dgm:t>
    </dgm:pt>
    <dgm:pt modelId="{DDC1D43C-004C-4927-8A5D-035E076D41AD}" type="parTrans" cxnId="{BAF8EF47-46DE-4087-A94E-5BBE3F94A1A9}">
      <dgm:prSet/>
      <dgm:spPr/>
      <dgm:t>
        <a:bodyPr/>
        <a:lstStyle/>
        <a:p>
          <a:endParaRPr lang="hr-HR"/>
        </a:p>
      </dgm:t>
    </dgm:pt>
    <dgm:pt modelId="{B50C067B-4674-47F3-9BC2-8E22524B1D1E}" type="sibTrans" cxnId="{BAF8EF47-46DE-4087-A94E-5BBE3F94A1A9}">
      <dgm:prSet/>
      <dgm:spPr/>
      <dgm:t>
        <a:bodyPr/>
        <a:lstStyle/>
        <a:p>
          <a:endParaRPr lang="hr-HR"/>
        </a:p>
      </dgm:t>
    </dgm:pt>
    <dgm:pt modelId="{2053273E-E9A6-46A0-A470-53B6A71FACD6}">
      <dgm:prSet custT="1"/>
      <dgm:spPr/>
      <dgm:t>
        <a:bodyPr/>
        <a:lstStyle/>
        <a:p>
          <a:r>
            <a:rPr lang="hr-HR" sz="2400" dirty="0"/>
            <a:t>Grade se crkve visokih, šiljatih tornjeva</a:t>
          </a:r>
          <a:endParaRPr lang="en-US" sz="2400" dirty="0"/>
        </a:p>
      </dgm:t>
    </dgm:pt>
    <dgm:pt modelId="{00D01227-92D0-4AB3-9A0E-ABF37A769BEC}" type="parTrans" cxnId="{62E187A5-8A6D-4F99-B22E-04997DDA76D7}">
      <dgm:prSet/>
      <dgm:spPr/>
      <dgm:t>
        <a:bodyPr/>
        <a:lstStyle/>
        <a:p>
          <a:endParaRPr lang="hr-HR"/>
        </a:p>
      </dgm:t>
    </dgm:pt>
    <dgm:pt modelId="{13E3B238-A0BF-452B-95F1-F7BD09076192}" type="sibTrans" cxnId="{62E187A5-8A6D-4F99-B22E-04997DDA76D7}">
      <dgm:prSet/>
      <dgm:spPr/>
      <dgm:t>
        <a:bodyPr/>
        <a:lstStyle/>
        <a:p>
          <a:endParaRPr lang="hr-HR"/>
        </a:p>
      </dgm:t>
    </dgm:pt>
    <dgm:pt modelId="{90BDC90D-3237-4FA1-AA7A-6AF78B9E707E}">
      <dgm:prSet custT="1"/>
      <dgm:spPr/>
      <dgm:t>
        <a:bodyPr/>
        <a:lstStyle/>
        <a:p>
          <a:r>
            <a:rPr lang="hr-HR" sz="2400" dirty="0"/>
            <a:t>Prozori se ukrašavaju slikama na staklu</a:t>
          </a:r>
          <a:endParaRPr lang="en-US" sz="2400" dirty="0"/>
        </a:p>
      </dgm:t>
    </dgm:pt>
    <dgm:pt modelId="{DE30F7A8-D3CC-4136-9DE7-F71511C21B87}" type="parTrans" cxnId="{8D221482-050E-493A-9F1C-031BFD630162}">
      <dgm:prSet/>
      <dgm:spPr/>
      <dgm:t>
        <a:bodyPr/>
        <a:lstStyle/>
        <a:p>
          <a:endParaRPr lang="hr-HR"/>
        </a:p>
      </dgm:t>
    </dgm:pt>
    <dgm:pt modelId="{8518C109-1A97-4BA4-8B99-57FAEE571A07}" type="sibTrans" cxnId="{8D221482-050E-493A-9F1C-031BFD630162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37F636-2186-4378-9903-08E629B19FF2}" type="pres">
      <dgm:prSet presAssocID="{895D158E-4115-47C1-9EFE-A622CFE8CEA3}" presName="spacer" presStyleCnt="0"/>
      <dgm:spPr/>
    </dgm:pt>
    <dgm:pt modelId="{A73D5534-5DCB-4732-9F2A-A283DFA9B217}" type="pres">
      <dgm:prSet presAssocID="{2C3D8871-0E47-48C6-B804-BE912E21BB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14C5DE-6865-47D0-AD5D-8C59B7EC6D9D}" type="pres">
      <dgm:prSet presAssocID="{B50C067B-4674-47F3-9BC2-8E22524B1D1E}" presName="spacer" presStyleCnt="0"/>
      <dgm:spPr/>
    </dgm:pt>
    <dgm:pt modelId="{EBFBA7FC-EBA3-498D-9E1A-81753AFE45E7}" type="pres">
      <dgm:prSet presAssocID="{2053273E-E9A6-46A0-A470-53B6A71FAC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560D76-2666-431A-9B89-23F1D2DEB53A}" type="pres">
      <dgm:prSet presAssocID="{13E3B238-A0BF-452B-95F1-F7BD09076192}" presName="spacer" presStyleCnt="0"/>
      <dgm:spPr/>
    </dgm:pt>
    <dgm:pt modelId="{98E1CA17-3034-4011-A5F4-4142D7A737A7}" type="pres">
      <dgm:prSet presAssocID="{90BDC90D-3237-4FA1-AA7A-6AF78B9E707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91A832-DFBB-45B1-997A-97FB7E97F666}" type="presOf" srcId="{90BDC90D-3237-4FA1-AA7A-6AF78B9E707E}" destId="{98E1CA17-3034-4011-A5F4-4142D7A737A7}" srcOrd="0" destOrd="0" presId="urn:microsoft.com/office/officeart/2005/8/layout/vList2"/>
    <dgm:cxn modelId="{8D221482-050E-493A-9F1C-031BFD630162}" srcId="{DF6E9E80-7DB2-4462-BE41-D5FFACA85A20}" destId="{90BDC90D-3237-4FA1-AA7A-6AF78B9E707E}" srcOrd="3" destOrd="0" parTransId="{DE30F7A8-D3CC-4136-9DE7-F71511C21B87}" sibTransId="{8518C109-1A97-4BA4-8B99-57FAEE571A07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97B49CA8-FA2F-4E73-ABA0-291DF5AD1041}" type="presOf" srcId="{2053273E-E9A6-46A0-A470-53B6A71FACD6}" destId="{EBFBA7FC-EBA3-498D-9E1A-81753AFE45E7}" srcOrd="0" destOrd="0" presId="urn:microsoft.com/office/officeart/2005/8/layout/vList2"/>
    <dgm:cxn modelId="{E7105909-918B-48D6-9953-724BD31B8FAF}" type="presOf" srcId="{2C3D8871-0E47-48C6-B804-BE912E21BBDF}" destId="{A73D5534-5DCB-4732-9F2A-A283DFA9B217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BAF8EF47-46DE-4087-A94E-5BBE3F94A1A9}" srcId="{DF6E9E80-7DB2-4462-BE41-D5FFACA85A20}" destId="{2C3D8871-0E47-48C6-B804-BE912E21BBDF}" srcOrd="1" destOrd="0" parTransId="{DDC1D43C-004C-4927-8A5D-035E076D41AD}" sibTransId="{B50C067B-4674-47F3-9BC2-8E22524B1D1E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62E187A5-8A6D-4F99-B22E-04997DDA76D7}" srcId="{DF6E9E80-7DB2-4462-BE41-D5FFACA85A20}" destId="{2053273E-E9A6-46A0-A470-53B6A71FACD6}" srcOrd="2" destOrd="0" parTransId="{00D01227-92D0-4AB3-9A0E-ABF37A769BEC}" sibTransId="{13E3B238-A0BF-452B-95F1-F7BD09076192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BD17C8B8-A704-4D64-8557-1854D21ED35E}" type="presParOf" srcId="{033B2FDF-110C-403A-97FD-3FA2F0CD9044}" destId="{D637F636-2186-4378-9903-08E629B19FF2}" srcOrd="1" destOrd="0" presId="urn:microsoft.com/office/officeart/2005/8/layout/vList2"/>
    <dgm:cxn modelId="{49B0807D-4950-4C4F-B931-E640D1830A77}" type="presParOf" srcId="{033B2FDF-110C-403A-97FD-3FA2F0CD9044}" destId="{A73D5534-5DCB-4732-9F2A-A283DFA9B217}" srcOrd="2" destOrd="0" presId="urn:microsoft.com/office/officeart/2005/8/layout/vList2"/>
    <dgm:cxn modelId="{3943152C-52E4-4E8C-885A-E5934F51C13E}" type="presParOf" srcId="{033B2FDF-110C-403A-97FD-3FA2F0CD9044}" destId="{1914C5DE-6865-47D0-AD5D-8C59B7EC6D9D}" srcOrd="3" destOrd="0" presId="urn:microsoft.com/office/officeart/2005/8/layout/vList2"/>
    <dgm:cxn modelId="{B82C8D2D-BFC1-4418-A368-0794DA14102D}" type="presParOf" srcId="{033B2FDF-110C-403A-97FD-3FA2F0CD9044}" destId="{EBFBA7FC-EBA3-498D-9E1A-81753AFE45E7}" srcOrd="4" destOrd="0" presId="urn:microsoft.com/office/officeart/2005/8/layout/vList2"/>
    <dgm:cxn modelId="{642CD4B8-C4DD-4CA5-97E2-D9D1B184829D}" type="presParOf" srcId="{033B2FDF-110C-403A-97FD-3FA2F0CD9044}" destId="{67560D76-2666-431A-9B89-23F1D2DEB53A}" srcOrd="5" destOrd="0" presId="urn:microsoft.com/office/officeart/2005/8/layout/vList2"/>
    <dgm:cxn modelId="{889F0762-185C-4638-9790-C280F707CA51}" type="presParOf" srcId="{033B2FDF-110C-403A-97FD-3FA2F0CD9044}" destId="{98E1CA17-3034-4011-A5F4-4142D7A737A7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/>
      <dgm:spPr/>
      <dgm:t>
        <a:bodyPr/>
        <a:lstStyle/>
        <a:p>
          <a:r>
            <a:rPr lang="hr-HR" dirty="0"/>
            <a:t>Crkve </a:t>
          </a:r>
          <a:r>
            <a:rPr lang="hr-HR" dirty="0" smtClean="0"/>
            <a:t>s </a:t>
          </a:r>
          <a:r>
            <a:rPr lang="hr-HR" dirty="0"/>
            <a:t>visokim, šiljastim lukovima</a:t>
          </a:r>
          <a:endParaRPr lang="en-US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B237ACD8-346F-44BB-8098-D3EBC38D35E0}">
      <dgm:prSet/>
      <dgm:spPr/>
      <dgm:t>
        <a:bodyPr/>
        <a:lstStyle/>
        <a:p>
          <a:r>
            <a:rPr lang="hr-HR"/>
            <a:t>Portali postaju sve raskošniji</a:t>
          </a:r>
          <a:endParaRPr lang="en-US"/>
        </a:p>
      </dgm:t>
    </dgm:pt>
    <dgm:pt modelId="{5CEEB694-1B68-4491-B853-48EFB4F2C94C}" type="parTrans" cxnId="{B617E048-5ADD-4BD8-B3B3-0B0ABAC15387}">
      <dgm:prSet/>
      <dgm:spPr/>
      <dgm:t>
        <a:bodyPr/>
        <a:lstStyle/>
        <a:p>
          <a:endParaRPr lang="hr-HR"/>
        </a:p>
      </dgm:t>
    </dgm:pt>
    <dgm:pt modelId="{1186F2E9-DDE1-4C26-AC11-C6E2F93DEEFC}" type="sibTrans" cxnId="{B617E048-5ADD-4BD8-B3B3-0B0ABAC15387}">
      <dgm:prSet/>
      <dgm:spPr/>
      <dgm:t>
        <a:bodyPr/>
        <a:lstStyle/>
        <a:p>
          <a:endParaRPr lang="hr-HR"/>
        </a:p>
      </dgm:t>
    </dgm:pt>
    <dgm:pt modelId="{16E7A54C-8894-4B4D-AF34-2B63226EA922}">
      <dgm:prSet/>
      <dgm:spPr/>
      <dgm:t>
        <a:bodyPr/>
        <a:lstStyle/>
        <a:p>
          <a:r>
            <a:rPr lang="hr-HR" dirty="0"/>
            <a:t>Mnoštvo staklenih prozora</a:t>
          </a:r>
          <a:endParaRPr lang="en-US" dirty="0"/>
        </a:p>
      </dgm:t>
    </dgm:pt>
    <dgm:pt modelId="{12F091A4-6C82-4A37-9CBA-C491B30E8FED}" type="parTrans" cxnId="{C986F7D8-02BC-454A-A6D9-A81EB44450F6}">
      <dgm:prSet/>
      <dgm:spPr/>
      <dgm:t>
        <a:bodyPr/>
        <a:lstStyle/>
        <a:p>
          <a:endParaRPr lang="hr-HR"/>
        </a:p>
      </dgm:t>
    </dgm:pt>
    <dgm:pt modelId="{2EA2CE03-A883-441B-B220-21989F6A83CA}" type="sibTrans" cxnId="{C986F7D8-02BC-454A-A6D9-A81EB44450F6}">
      <dgm:prSet/>
      <dgm:spPr/>
      <dgm:t>
        <a:bodyPr/>
        <a:lstStyle/>
        <a:p>
          <a:endParaRPr lang="hr-HR"/>
        </a:p>
      </dgm:t>
    </dgm:pt>
    <dgm:pt modelId="{E2ED8A2C-8839-4A78-951A-97FD2CE31B02}" type="pres">
      <dgm:prSet presAssocID="{CB2575E1-B73E-4E21-866B-82D9777B74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88DF8A-C01A-4F24-A5B1-02296CD39BF0}" type="pres">
      <dgm:prSet presAssocID="{CB2575E1-B73E-4E21-866B-82D9777B7430}" presName="dummyMaxCanvas" presStyleCnt="0">
        <dgm:presLayoutVars/>
      </dgm:prSet>
      <dgm:spPr/>
    </dgm:pt>
    <dgm:pt modelId="{A99AA06B-9692-4E56-82A3-BC43899785BC}" type="pres">
      <dgm:prSet presAssocID="{CB2575E1-B73E-4E21-866B-82D9777B743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A65C5C-4952-4B57-9FA4-1CE9A76F63E1}" type="pres">
      <dgm:prSet presAssocID="{CB2575E1-B73E-4E21-866B-82D9777B743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332EB9-178D-4914-9003-57A37876CE68}" type="pres">
      <dgm:prSet presAssocID="{CB2575E1-B73E-4E21-866B-82D9777B743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8308C0-BCA5-4D0D-A1B4-1EA9C7395037}" type="pres">
      <dgm:prSet presAssocID="{CB2575E1-B73E-4E21-866B-82D9777B743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0B1C18-FEE4-4B1D-9827-5DFB7CAD945F}" type="pres">
      <dgm:prSet presAssocID="{CB2575E1-B73E-4E21-866B-82D9777B743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4F9C39-E0E6-4CA7-8E32-808DC329AD4C}" type="pres">
      <dgm:prSet presAssocID="{CB2575E1-B73E-4E21-866B-82D9777B743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31FBD8-D9FF-470B-AFB2-790AA60330F5}" type="pres">
      <dgm:prSet presAssocID="{CB2575E1-B73E-4E21-866B-82D9777B743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5A562E-2616-4837-9DF4-9B63E763CC5A}" type="pres">
      <dgm:prSet presAssocID="{CB2575E1-B73E-4E21-866B-82D9777B743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CE2115-C4A0-40A8-AFE4-4915DD327D0A}" type="presOf" srcId="{B237ACD8-346F-44BB-8098-D3EBC38D35E0}" destId="{B6A65C5C-4952-4B57-9FA4-1CE9A76F63E1}" srcOrd="0" destOrd="0" presId="urn:microsoft.com/office/officeart/2005/8/layout/vProcess5"/>
    <dgm:cxn modelId="{C986F7D8-02BC-454A-A6D9-A81EB44450F6}" srcId="{CB2575E1-B73E-4E21-866B-82D9777B7430}" destId="{16E7A54C-8894-4B4D-AF34-2B63226EA922}" srcOrd="2" destOrd="0" parTransId="{12F091A4-6C82-4A37-9CBA-C491B30E8FED}" sibTransId="{2EA2CE03-A883-441B-B220-21989F6A83CA}"/>
    <dgm:cxn modelId="{B617E048-5ADD-4BD8-B3B3-0B0ABAC15387}" srcId="{CB2575E1-B73E-4E21-866B-82D9777B7430}" destId="{B237ACD8-346F-44BB-8098-D3EBC38D35E0}" srcOrd="1" destOrd="0" parTransId="{5CEEB694-1B68-4491-B853-48EFB4F2C94C}" sibTransId="{1186F2E9-DDE1-4C26-AC11-C6E2F93DEEFC}"/>
    <dgm:cxn modelId="{2B9C67D1-FF7B-4892-B1D2-94169A01E3C3}" type="presOf" srcId="{16E7A54C-8894-4B4D-AF34-2B63226EA922}" destId="{B95A562E-2616-4837-9DF4-9B63E763CC5A}" srcOrd="1" destOrd="0" presId="urn:microsoft.com/office/officeart/2005/8/layout/vProcess5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7EE6F85B-A9C6-478E-88A8-9AB773698EF3}" type="presOf" srcId="{CB2575E1-B73E-4E21-866B-82D9777B7430}" destId="{E2ED8A2C-8839-4A78-951A-97FD2CE31B02}" srcOrd="0" destOrd="0" presId="urn:microsoft.com/office/officeart/2005/8/layout/vProcess5"/>
    <dgm:cxn modelId="{829D2FA5-EFB7-42EA-9289-42120FDA5909}" type="presOf" srcId="{16E7A54C-8894-4B4D-AF34-2B63226EA922}" destId="{51332EB9-178D-4914-9003-57A37876CE68}" srcOrd="0" destOrd="0" presId="urn:microsoft.com/office/officeart/2005/8/layout/vProcess5"/>
    <dgm:cxn modelId="{C7EC79B0-A781-45BE-BDF7-6F75356472AB}" type="presOf" srcId="{B237ACD8-346F-44BB-8098-D3EBC38D35E0}" destId="{ED31FBD8-D9FF-470B-AFB2-790AA60330F5}" srcOrd="1" destOrd="0" presId="urn:microsoft.com/office/officeart/2005/8/layout/vProcess5"/>
    <dgm:cxn modelId="{085A0005-18C0-4F72-A9B2-05BBC10513EE}" type="presOf" srcId="{B998E248-54BD-48D6-89A0-BDFFE5FCF33A}" destId="{CB4F9C39-E0E6-4CA7-8E32-808DC329AD4C}" srcOrd="1" destOrd="0" presId="urn:microsoft.com/office/officeart/2005/8/layout/vProcess5"/>
    <dgm:cxn modelId="{D9045818-8311-40E0-AAE2-68B54CE5E94B}" type="presOf" srcId="{B998E248-54BD-48D6-89A0-BDFFE5FCF33A}" destId="{A99AA06B-9692-4E56-82A3-BC43899785BC}" srcOrd="0" destOrd="0" presId="urn:microsoft.com/office/officeart/2005/8/layout/vProcess5"/>
    <dgm:cxn modelId="{080E8904-DB53-4031-AA07-7619FF21132D}" type="presOf" srcId="{1186F2E9-DDE1-4C26-AC11-C6E2F93DEEFC}" destId="{A50B1C18-FEE4-4B1D-9827-5DFB7CAD945F}" srcOrd="0" destOrd="0" presId="urn:microsoft.com/office/officeart/2005/8/layout/vProcess5"/>
    <dgm:cxn modelId="{E898AD69-BB91-4C84-A655-45F916DF5104}" type="presOf" srcId="{A3232AD4-CA85-4BC0-A88D-425E35E28C37}" destId="{D78308C0-BCA5-4D0D-A1B4-1EA9C7395037}" srcOrd="0" destOrd="0" presId="urn:microsoft.com/office/officeart/2005/8/layout/vProcess5"/>
    <dgm:cxn modelId="{26381465-BDB9-4A22-9FC1-55827E54C997}" type="presParOf" srcId="{E2ED8A2C-8839-4A78-951A-97FD2CE31B02}" destId="{2888DF8A-C01A-4F24-A5B1-02296CD39BF0}" srcOrd="0" destOrd="0" presId="urn:microsoft.com/office/officeart/2005/8/layout/vProcess5"/>
    <dgm:cxn modelId="{5B8CC1B3-DBFF-427C-988E-19987BAA57DD}" type="presParOf" srcId="{E2ED8A2C-8839-4A78-951A-97FD2CE31B02}" destId="{A99AA06B-9692-4E56-82A3-BC43899785BC}" srcOrd="1" destOrd="0" presId="urn:microsoft.com/office/officeart/2005/8/layout/vProcess5"/>
    <dgm:cxn modelId="{653B6C6A-3E30-49D8-86DF-F236B3C39C34}" type="presParOf" srcId="{E2ED8A2C-8839-4A78-951A-97FD2CE31B02}" destId="{B6A65C5C-4952-4B57-9FA4-1CE9A76F63E1}" srcOrd="2" destOrd="0" presId="urn:microsoft.com/office/officeart/2005/8/layout/vProcess5"/>
    <dgm:cxn modelId="{AF7F0825-925F-455B-BA56-50269A728D82}" type="presParOf" srcId="{E2ED8A2C-8839-4A78-951A-97FD2CE31B02}" destId="{51332EB9-178D-4914-9003-57A37876CE68}" srcOrd="3" destOrd="0" presId="urn:microsoft.com/office/officeart/2005/8/layout/vProcess5"/>
    <dgm:cxn modelId="{8609169A-39D5-41B4-8F76-1471E560C315}" type="presParOf" srcId="{E2ED8A2C-8839-4A78-951A-97FD2CE31B02}" destId="{D78308C0-BCA5-4D0D-A1B4-1EA9C7395037}" srcOrd="4" destOrd="0" presId="urn:microsoft.com/office/officeart/2005/8/layout/vProcess5"/>
    <dgm:cxn modelId="{4F2244EB-5632-439E-BE70-54CEBCDAE2E9}" type="presParOf" srcId="{E2ED8A2C-8839-4A78-951A-97FD2CE31B02}" destId="{A50B1C18-FEE4-4B1D-9827-5DFB7CAD945F}" srcOrd="5" destOrd="0" presId="urn:microsoft.com/office/officeart/2005/8/layout/vProcess5"/>
    <dgm:cxn modelId="{E78E1EB7-B7CF-4086-A52F-AA536FD00DE4}" type="presParOf" srcId="{E2ED8A2C-8839-4A78-951A-97FD2CE31B02}" destId="{CB4F9C39-E0E6-4CA7-8E32-808DC329AD4C}" srcOrd="6" destOrd="0" presId="urn:microsoft.com/office/officeart/2005/8/layout/vProcess5"/>
    <dgm:cxn modelId="{A4B3B66E-AF4E-4171-9973-705F2BFBF15F}" type="presParOf" srcId="{E2ED8A2C-8839-4A78-951A-97FD2CE31B02}" destId="{ED31FBD8-D9FF-470B-AFB2-790AA60330F5}" srcOrd="7" destOrd="0" presId="urn:microsoft.com/office/officeart/2005/8/layout/vProcess5"/>
    <dgm:cxn modelId="{666BF4BD-1366-4E7C-BEC5-C104ECD55DC7}" type="presParOf" srcId="{E2ED8A2C-8839-4A78-951A-97FD2CE31B02}" destId="{B95A562E-2616-4837-9DF4-9B63E763CC5A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C23A5B-471F-4FCE-85C2-2E36959DB6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6031FF-0E84-40CF-80D0-7B29FAA90AFB}">
      <dgm:prSet/>
      <dgm:spPr/>
      <dgm:t>
        <a:bodyPr/>
        <a:lstStyle/>
        <a:p>
          <a:r>
            <a:rPr lang="hr-HR" dirty="0"/>
            <a:t>Blaž </a:t>
          </a:r>
          <a:r>
            <a:rPr lang="hr-HR" dirty="0" err="1"/>
            <a:t>Jurjev</a:t>
          </a:r>
          <a:r>
            <a:rPr lang="hr-HR" dirty="0"/>
            <a:t> Trogiranin, najpoznatiji slikar gotike</a:t>
          </a:r>
          <a:endParaRPr lang="en-US" dirty="0"/>
        </a:p>
      </dgm:t>
    </dgm:pt>
    <dgm:pt modelId="{DCBD9063-E776-463F-BE99-4213F66D082A}" type="parTrans" cxnId="{8988EED2-C288-4D2C-B39A-185953E63DCB}">
      <dgm:prSet/>
      <dgm:spPr/>
      <dgm:t>
        <a:bodyPr/>
        <a:lstStyle/>
        <a:p>
          <a:endParaRPr lang="en-US"/>
        </a:p>
      </dgm:t>
    </dgm:pt>
    <dgm:pt modelId="{D455BBA8-BE25-4485-B8F1-FD023945CD88}" type="sibTrans" cxnId="{8988EED2-C288-4D2C-B39A-185953E63DCB}">
      <dgm:prSet/>
      <dgm:spPr/>
      <dgm:t>
        <a:bodyPr/>
        <a:lstStyle/>
        <a:p>
          <a:endParaRPr lang="en-US"/>
        </a:p>
      </dgm:t>
    </dgm:pt>
    <dgm:pt modelId="{322BD7C2-E449-41D9-AAA9-24B334900C3D}">
      <dgm:prSet/>
      <dgm:spPr/>
      <dgm:t>
        <a:bodyPr/>
        <a:lstStyle/>
        <a:p>
          <a:r>
            <a:rPr lang="hr-HR" dirty="0"/>
            <a:t>Vincent iz Kastva, naslikao freske u crkvi sv. Marije kod </a:t>
          </a:r>
          <a:r>
            <a:rPr lang="hr-HR" dirty="0" err="1"/>
            <a:t>Berma</a:t>
          </a:r>
          <a:endParaRPr lang="en-US" dirty="0"/>
        </a:p>
      </dgm:t>
    </dgm:pt>
    <dgm:pt modelId="{F1B15AC8-243D-4FF8-8C7A-9070195BB3D3}" type="parTrans" cxnId="{B66F602E-DAA4-4C33-99C7-6CA2DD16340C}">
      <dgm:prSet/>
      <dgm:spPr/>
      <dgm:t>
        <a:bodyPr/>
        <a:lstStyle/>
        <a:p>
          <a:endParaRPr lang="en-US"/>
        </a:p>
      </dgm:t>
    </dgm:pt>
    <dgm:pt modelId="{9E5D386A-86FB-46A7-8CDB-EB2767020839}" type="sibTrans" cxnId="{B66F602E-DAA4-4C33-99C7-6CA2DD16340C}">
      <dgm:prSet/>
      <dgm:spPr/>
      <dgm:t>
        <a:bodyPr/>
        <a:lstStyle/>
        <a:p>
          <a:endParaRPr lang="en-US"/>
        </a:p>
      </dgm:t>
    </dgm:pt>
    <dgm:pt modelId="{903654EE-3F50-4C9A-95A3-04DA1C85C2BF}">
      <dgm:prSet/>
      <dgm:spPr/>
      <dgm:t>
        <a:bodyPr/>
        <a:lstStyle/>
        <a:p>
          <a:r>
            <a:rPr lang="hr-HR" dirty="0"/>
            <a:t>Rozeta </a:t>
          </a:r>
          <a:r>
            <a:rPr lang="hr-HR" dirty="0" smtClean="0"/>
            <a:t>– veliki </a:t>
          </a:r>
          <a:r>
            <a:rPr lang="hr-HR" dirty="0"/>
            <a:t>okrugli prozor s ukrasima</a:t>
          </a:r>
          <a:endParaRPr lang="en-US" dirty="0"/>
        </a:p>
      </dgm:t>
    </dgm:pt>
    <dgm:pt modelId="{DA42F09F-776F-4477-AC17-73D9846166B5}" type="parTrans" cxnId="{35103E5A-CD0B-4021-91BA-BFBED15FF5E2}">
      <dgm:prSet/>
      <dgm:spPr/>
      <dgm:t>
        <a:bodyPr/>
        <a:lstStyle/>
        <a:p>
          <a:endParaRPr lang="hr-HR"/>
        </a:p>
      </dgm:t>
    </dgm:pt>
    <dgm:pt modelId="{71F9A6DD-5AA5-48CB-B8AB-B1A1224C5E20}" type="sibTrans" cxnId="{35103E5A-CD0B-4021-91BA-BFBED15FF5E2}">
      <dgm:prSet/>
      <dgm:spPr/>
      <dgm:t>
        <a:bodyPr/>
        <a:lstStyle/>
        <a:p>
          <a:endParaRPr lang="hr-HR"/>
        </a:p>
      </dgm:t>
    </dgm:pt>
    <dgm:pt modelId="{C8CF0A9C-E108-4CE2-94AD-88888AD211C9}" type="pres">
      <dgm:prSet presAssocID="{A6C23A5B-471F-4FCE-85C2-2E36959DB6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371890D-716C-40B2-8A6A-EC5CC7C8B8CF}" type="pres">
      <dgm:prSet presAssocID="{596031FF-0E84-40CF-80D0-7B29FAA90A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9CE0C4-354C-4D8A-A32B-44E0E5B3A6B4}" type="pres">
      <dgm:prSet presAssocID="{D455BBA8-BE25-4485-B8F1-FD023945CD88}" presName="spacer" presStyleCnt="0"/>
      <dgm:spPr/>
    </dgm:pt>
    <dgm:pt modelId="{A3AFD219-E7C8-4A8A-980D-2F43D23D961F}" type="pres">
      <dgm:prSet presAssocID="{322BD7C2-E449-41D9-AAA9-24B334900C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0E5304-B489-4F24-8ED0-8E16DE34EBF6}" type="pres">
      <dgm:prSet presAssocID="{9E5D386A-86FB-46A7-8CDB-EB2767020839}" presName="spacer" presStyleCnt="0"/>
      <dgm:spPr/>
    </dgm:pt>
    <dgm:pt modelId="{0AE40993-29F4-478F-BD0A-448CD1FF61C8}" type="pres">
      <dgm:prSet presAssocID="{903654EE-3F50-4C9A-95A3-04DA1C85C2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88EED2-C288-4D2C-B39A-185953E63DCB}" srcId="{A6C23A5B-471F-4FCE-85C2-2E36959DB6E5}" destId="{596031FF-0E84-40CF-80D0-7B29FAA90AFB}" srcOrd="0" destOrd="0" parTransId="{DCBD9063-E776-463F-BE99-4213F66D082A}" sibTransId="{D455BBA8-BE25-4485-B8F1-FD023945CD88}"/>
    <dgm:cxn modelId="{35103E5A-CD0B-4021-91BA-BFBED15FF5E2}" srcId="{A6C23A5B-471F-4FCE-85C2-2E36959DB6E5}" destId="{903654EE-3F50-4C9A-95A3-04DA1C85C2BF}" srcOrd="2" destOrd="0" parTransId="{DA42F09F-776F-4477-AC17-73D9846166B5}" sibTransId="{71F9A6DD-5AA5-48CB-B8AB-B1A1224C5E20}"/>
    <dgm:cxn modelId="{B66F602E-DAA4-4C33-99C7-6CA2DD16340C}" srcId="{A6C23A5B-471F-4FCE-85C2-2E36959DB6E5}" destId="{322BD7C2-E449-41D9-AAA9-24B334900C3D}" srcOrd="1" destOrd="0" parTransId="{F1B15AC8-243D-4FF8-8C7A-9070195BB3D3}" sibTransId="{9E5D386A-86FB-46A7-8CDB-EB2767020839}"/>
    <dgm:cxn modelId="{4AEC30BB-AC19-43FB-A3E7-4EDD36AECD93}" type="presOf" srcId="{596031FF-0E84-40CF-80D0-7B29FAA90AFB}" destId="{C371890D-716C-40B2-8A6A-EC5CC7C8B8CF}" srcOrd="0" destOrd="0" presId="urn:microsoft.com/office/officeart/2005/8/layout/vList2"/>
    <dgm:cxn modelId="{27E73901-F10A-42DB-8248-2F965575313C}" type="presOf" srcId="{903654EE-3F50-4C9A-95A3-04DA1C85C2BF}" destId="{0AE40993-29F4-478F-BD0A-448CD1FF61C8}" srcOrd="0" destOrd="0" presId="urn:microsoft.com/office/officeart/2005/8/layout/vList2"/>
    <dgm:cxn modelId="{62DDB84D-E8E6-4810-927F-AD0FD791998E}" type="presOf" srcId="{A6C23A5B-471F-4FCE-85C2-2E36959DB6E5}" destId="{C8CF0A9C-E108-4CE2-94AD-88888AD211C9}" srcOrd="0" destOrd="0" presId="urn:microsoft.com/office/officeart/2005/8/layout/vList2"/>
    <dgm:cxn modelId="{2D218CFC-2B92-48CC-8D35-B25966436FBD}" type="presOf" srcId="{322BD7C2-E449-41D9-AAA9-24B334900C3D}" destId="{A3AFD219-E7C8-4A8A-980D-2F43D23D961F}" srcOrd="0" destOrd="0" presId="urn:microsoft.com/office/officeart/2005/8/layout/vList2"/>
    <dgm:cxn modelId="{14E17F6F-0FB3-4C42-8CD8-5ABAD57C07EE}" type="presParOf" srcId="{C8CF0A9C-E108-4CE2-94AD-88888AD211C9}" destId="{C371890D-716C-40B2-8A6A-EC5CC7C8B8CF}" srcOrd="0" destOrd="0" presId="urn:microsoft.com/office/officeart/2005/8/layout/vList2"/>
    <dgm:cxn modelId="{94F7BE74-0E83-4276-8834-5C763E873DC3}" type="presParOf" srcId="{C8CF0A9C-E108-4CE2-94AD-88888AD211C9}" destId="{ED9CE0C4-354C-4D8A-A32B-44E0E5B3A6B4}" srcOrd="1" destOrd="0" presId="urn:microsoft.com/office/officeart/2005/8/layout/vList2"/>
    <dgm:cxn modelId="{86E5E269-0B79-4C5F-A8A1-0BB0ED7F82F2}" type="presParOf" srcId="{C8CF0A9C-E108-4CE2-94AD-88888AD211C9}" destId="{A3AFD219-E7C8-4A8A-980D-2F43D23D961F}" srcOrd="2" destOrd="0" presId="urn:microsoft.com/office/officeart/2005/8/layout/vList2"/>
    <dgm:cxn modelId="{78EAF70D-874E-4E5B-92DB-7EE7E3C8799C}" type="presParOf" srcId="{C8CF0A9C-E108-4CE2-94AD-88888AD211C9}" destId="{E20E5304-B489-4F24-8ED0-8E16DE34EBF6}" srcOrd="3" destOrd="0" presId="urn:microsoft.com/office/officeart/2005/8/layout/vList2"/>
    <dgm:cxn modelId="{885B7D80-AFD2-4015-AF09-EA8BA8E0E01C}" type="presParOf" srcId="{C8CF0A9C-E108-4CE2-94AD-88888AD211C9}" destId="{0AE40993-29F4-478F-BD0A-448CD1FF61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Veliki utjecaj Crkve na razvoj graditeljstva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B15E4935-C0D9-41F3-8D6E-B2CC166271CD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Gradnja velikih crkvi – katedrala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3DA79C86-3A2E-43F1-8D18-E5587F6AF4D5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Gradski porezi, dobrovoljni prilozi i oprost od grijeha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DEC273F5-22BD-4689-98DB-8D1F35BA1D75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Porast broja obrtnika graditelja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62398694-F51F-4BAF-BAD4-93E57243B885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Povoljni utjecaji na gradski obrt i trgovinu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Sredina XI. st. pojava novog stila u umjetnosti </a:t>
          </a:r>
          <a:r>
            <a:rPr lang="hr-HR" sz="2400" kern="1200" dirty="0" smtClean="0"/>
            <a:t>– romanike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A24F5D41-47C5-4CD0-8CD4-4DBC8D6F0C45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Građevine inspirirane rimskim oblim lukovima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EB509337-03F1-415A-A762-C0861D44AA93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kiparstva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F37C8119-560D-46AF-B38F-62D569F11B6D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Ukrašavanje portala prizorima iz Biblije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85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Romanika početkom XII. st. na tlu Hrvatske</a:t>
          </a:r>
          <a:endParaRPr lang="en-US" sz="2400" kern="1200" dirty="0"/>
        </a:p>
      </dsp:txBody>
      <dsp:txXfrm>
        <a:off x="0" y="23853"/>
        <a:ext cx="7037387" cy="1216800"/>
      </dsp:txXfrm>
    </dsp:sp>
    <dsp:sp modelId="{E51C5A9B-109A-496C-9A91-CD7960415941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Romaničke crkve: sv. </a:t>
          </a:r>
          <a:r>
            <a:rPr lang="hr-HR" sz="2400" kern="1200" dirty="0" err="1"/>
            <a:t>Stošije</a:t>
          </a:r>
          <a:r>
            <a:rPr lang="hr-HR" sz="2400" kern="1200" dirty="0"/>
            <a:t> i sv. </a:t>
          </a:r>
          <a:r>
            <a:rPr lang="hr-HR" sz="2400" kern="1200" dirty="0" err="1"/>
            <a:t>Krševana</a:t>
          </a:r>
          <a:r>
            <a:rPr lang="hr-HR" sz="2400" kern="1200" dirty="0"/>
            <a:t> u Zadru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D028BB1F-77D1-42A2-B734-325D52C3F7D9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Katedrale u Trogiru, Rabu, Senju, Dubrovniku i Zadru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D0E71596-5E3A-4B5A-95BF-3CB2D91F1573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Zvonici sv. Marije u Zadru, sv. </a:t>
          </a:r>
          <a:r>
            <a:rPr lang="hr-HR" sz="2400" kern="1200" dirty="0" err="1"/>
            <a:t>Dujma</a:t>
          </a:r>
          <a:r>
            <a:rPr lang="hr-HR" sz="2400" kern="1200" dirty="0"/>
            <a:t> u Splitu, Rapske katedrale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Romanički spomenici i u srednjovjekovnoj Slavoniji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09EB8223-6A12-40AF-B161-A7594D96AB60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Prva zagrebačka katedrala građena u romaničkom stilu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FD79FFAC-C833-435B-B71F-94220A419142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kiparstva i ukrašavanje glavnih vrata 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1F211EB1-D312-4E7B-8144-38D234A6275F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Radovanov portal i prikazi iz Kristova života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32876"/>
          <a:ext cx="658926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Novi stil u umjetnosti </a:t>
          </a:r>
          <a:r>
            <a:rPr lang="hr-HR" sz="2400" kern="1200" dirty="0" smtClean="0"/>
            <a:t>– gotika, pojavljuje se </a:t>
          </a:r>
          <a:r>
            <a:rPr lang="hr-HR" sz="2400" kern="1200" dirty="0"/>
            <a:t>potkraj XII. st.</a:t>
          </a:r>
          <a:endParaRPr lang="en-US" sz="2400" kern="1200" dirty="0"/>
        </a:p>
      </dsp:txBody>
      <dsp:txXfrm>
        <a:off x="0" y="32876"/>
        <a:ext cx="6589260" cy="1160640"/>
      </dsp:txXfrm>
    </dsp:sp>
    <dsp:sp modelId="{A73D5534-5DCB-4732-9F2A-A283DFA9B217}">
      <dsp:nvSpPr>
        <dsp:cNvPr id="0" name=""/>
        <dsp:cNvSpPr/>
      </dsp:nvSpPr>
      <dsp:spPr>
        <a:xfrm>
          <a:off x="0" y="1372076"/>
          <a:ext cx="6589260" cy="11606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Stil nastaje u Francuskoj</a:t>
          </a:r>
          <a:endParaRPr lang="en-US" sz="2400" kern="1200" dirty="0"/>
        </a:p>
      </dsp:txBody>
      <dsp:txXfrm>
        <a:off x="0" y="1372076"/>
        <a:ext cx="6589260" cy="1160640"/>
      </dsp:txXfrm>
    </dsp:sp>
    <dsp:sp modelId="{EBFBA7FC-EBA3-498D-9E1A-81753AFE45E7}">
      <dsp:nvSpPr>
        <dsp:cNvPr id="0" name=""/>
        <dsp:cNvSpPr/>
      </dsp:nvSpPr>
      <dsp:spPr>
        <a:xfrm>
          <a:off x="0" y="2711276"/>
          <a:ext cx="6589260" cy="11606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Grade se crkve visokih, šiljatih tornjeva</a:t>
          </a:r>
          <a:endParaRPr lang="en-US" sz="2400" kern="1200" dirty="0"/>
        </a:p>
      </dsp:txBody>
      <dsp:txXfrm>
        <a:off x="0" y="2711276"/>
        <a:ext cx="6589260" cy="1160640"/>
      </dsp:txXfrm>
    </dsp:sp>
    <dsp:sp modelId="{98E1CA17-3034-4011-A5F4-4142D7A737A7}">
      <dsp:nvSpPr>
        <dsp:cNvPr id="0" name=""/>
        <dsp:cNvSpPr/>
      </dsp:nvSpPr>
      <dsp:spPr>
        <a:xfrm>
          <a:off x="0" y="4050476"/>
          <a:ext cx="6589260" cy="1160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Prozori se ukrašavaju slikama na staklu</a:t>
          </a:r>
          <a:endParaRPr lang="en-US" sz="2400" kern="1200" dirty="0"/>
        </a:p>
      </dsp:txBody>
      <dsp:txXfrm>
        <a:off x="0" y="4050476"/>
        <a:ext cx="6589260" cy="11606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AA06B-9692-4E56-82A3-BC43899785BC}">
      <dsp:nvSpPr>
        <dsp:cNvPr id="0" name=""/>
        <dsp:cNvSpPr/>
      </dsp:nvSpPr>
      <dsp:spPr>
        <a:xfrm>
          <a:off x="0" y="0"/>
          <a:ext cx="6154036" cy="17690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Crkve </a:t>
          </a:r>
          <a:r>
            <a:rPr lang="hr-HR" sz="4200" kern="1200" dirty="0" smtClean="0"/>
            <a:t>s </a:t>
          </a:r>
          <a:r>
            <a:rPr lang="hr-HR" sz="4200" kern="1200" dirty="0"/>
            <a:t>visokim, šiljastim lukovima</a:t>
          </a:r>
          <a:endParaRPr lang="en-US" sz="4200" kern="1200" dirty="0"/>
        </a:p>
      </dsp:txBody>
      <dsp:txXfrm>
        <a:off x="0" y="0"/>
        <a:ext cx="4348748" cy="1769022"/>
      </dsp:txXfrm>
    </dsp:sp>
    <dsp:sp modelId="{B6A65C5C-4952-4B57-9FA4-1CE9A76F63E1}">
      <dsp:nvSpPr>
        <dsp:cNvPr id="0" name=""/>
        <dsp:cNvSpPr/>
      </dsp:nvSpPr>
      <dsp:spPr>
        <a:xfrm>
          <a:off x="543003" y="2063860"/>
          <a:ext cx="6154036" cy="176902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/>
            <a:t>Portali postaju sve raskošniji</a:t>
          </a:r>
          <a:endParaRPr lang="en-US" sz="4200" kern="1200"/>
        </a:p>
      </dsp:txBody>
      <dsp:txXfrm>
        <a:off x="543003" y="2063860"/>
        <a:ext cx="4461168" cy="1769022"/>
      </dsp:txXfrm>
    </dsp:sp>
    <dsp:sp modelId="{51332EB9-178D-4914-9003-57A37876CE68}">
      <dsp:nvSpPr>
        <dsp:cNvPr id="0" name=""/>
        <dsp:cNvSpPr/>
      </dsp:nvSpPr>
      <dsp:spPr>
        <a:xfrm>
          <a:off x="1086006" y="4127720"/>
          <a:ext cx="6154036" cy="176902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Mnoštvo staklenih prozora</a:t>
          </a:r>
          <a:endParaRPr lang="en-US" sz="4200" kern="1200" dirty="0"/>
        </a:p>
      </dsp:txBody>
      <dsp:txXfrm>
        <a:off x="1086006" y="4127720"/>
        <a:ext cx="4461168" cy="1769022"/>
      </dsp:txXfrm>
    </dsp:sp>
    <dsp:sp modelId="{D78308C0-BCA5-4D0D-A1B4-1EA9C7395037}">
      <dsp:nvSpPr>
        <dsp:cNvPr id="0" name=""/>
        <dsp:cNvSpPr/>
      </dsp:nvSpPr>
      <dsp:spPr>
        <a:xfrm>
          <a:off x="5004171" y="1341509"/>
          <a:ext cx="1149864" cy="11498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04171" y="1341509"/>
        <a:ext cx="1149864" cy="1149864"/>
      </dsp:txXfrm>
    </dsp:sp>
    <dsp:sp modelId="{A50B1C18-FEE4-4B1D-9827-5DFB7CAD945F}">
      <dsp:nvSpPr>
        <dsp:cNvPr id="0" name=""/>
        <dsp:cNvSpPr/>
      </dsp:nvSpPr>
      <dsp:spPr>
        <a:xfrm>
          <a:off x="5547174" y="3393575"/>
          <a:ext cx="1149864" cy="11498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5547174" y="3393575"/>
        <a:ext cx="1149864" cy="11498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71890D-716C-40B2-8A6A-EC5CC7C8B8CF}">
      <dsp:nvSpPr>
        <dsp:cNvPr id="0" name=""/>
        <dsp:cNvSpPr/>
      </dsp:nvSpPr>
      <dsp:spPr>
        <a:xfrm>
          <a:off x="0" y="696571"/>
          <a:ext cx="6588691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Blaž </a:t>
          </a:r>
          <a:r>
            <a:rPr lang="hr-HR" sz="3600" kern="1200" dirty="0" err="1"/>
            <a:t>Jurjev</a:t>
          </a:r>
          <a:r>
            <a:rPr lang="hr-HR" sz="3600" kern="1200" dirty="0"/>
            <a:t> Trogiranin, najpoznatiji slikar gotike</a:t>
          </a:r>
          <a:endParaRPr lang="en-US" sz="3600" kern="1200" dirty="0"/>
        </a:p>
      </dsp:txBody>
      <dsp:txXfrm>
        <a:off x="0" y="696571"/>
        <a:ext cx="6588691" cy="1432080"/>
      </dsp:txXfrm>
    </dsp:sp>
    <dsp:sp modelId="{A3AFD219-E7C8-4A8A-980D-2F43D23D961F}">
      <dsp:nvSpPr>
        <dsp:cNvPr id="0" name=""/>
        <dsp:cNvSpPr/>
      </dsp:nvSpPr>
      <dsp:spPr>
        <a:xfrm>
          <a:off x="0" y="2232331"/>
          <a:ext cx="6588691" cy="14320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Vincent iz Kastva, naslikao freske u crkvi sv. Marije kod </a:t>
          </a:r>
          <a:r>
            <a:rPr lang="hr-HR" sz="3600" kern="1200" dirty="0" err="1"/>
            <a:t>Berma</a:t>
          </a:r>
          <a:endParaRPr lang="en-US" sz="3600" kern="1200" dirty="0"/>
        </a:p>
      </dsp:txBody>
      <dsp:txXfrm>
        <a:off x="0" y="2232331"/>
        <a:ext cx="6588691" cy="1432080"/>
      </dsp:txXfrm>
    </dsp:sp>
    <dsp:sp modelId="{0AE40993-29F4-478F-BD0A-448CD1FF61C8}">
      <dsp:nvSpPr>
        <dsp:cNvPr id="0" name=""/>
        <dsp:cNvSpPr/>
      </dsp:nvSpPr>
      <dsp:spPr>
        <a:xfrm>
          <a:off x="0" y="3768091"/>
          <a:ext cx="6588691" cy="1432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Rozeta </a:t>
          </a:r>
          <a:r>
            <a:rPr lang="hr-HR" sz="3600" kern="1200" dirty="0" smtClean="0"/>
            <a:t>– veliki </a:t>
          </a:r>
          <a:r>
            <a:rPr lang="hr-HR" sz="3600" kern="1200" dirty="0"/>
            <a:t>okrugli prozor s ukrasima</a:t>
          </a:r>
          <a:endParaRPr lang="en-US" sz="3600" kern="1200" dirty="0"/>
        </a:p>
      </dsp:txBody>
      <dsp:txXfrm>
        <a:off x="0" y="3768091"/>
        <a:ext cx="6588691" cy="143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Barokne skulpture iz XIV. stoljeća na južnom portalu crkve sv. Marka u Zagrebu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032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571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Freska Ples mrtvaca Vincenta iz Kastva u crkvi sv. Marije kod </a:t>
            </a:r>
            <a:r>
              <a:rPr lang="hr-HR" dirty="0" err="1"/>
              <a:t>Berma</a:t>
            </a:r>
            <a:r>
              <a:rPr lang="hr-HR" dirty="0"/>
              <a:t> u Istri.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263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Romanička bazilika u San Zeno u Veroni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sv. </a:t>
            </a:r>
            <a:r>
              <a:rPr lang="hr-HR" dirty="0" err="1"/>
              <a:t>Krševana</a:t>
            </a:r>
            <a:r>
              <a:rPr lang="hr-HR" dirty="0"/>
              <a:t> u Zadru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Zvonik samostana sv. Marije u Zadru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479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958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Notre – Dame u Parizu, u Francuskoj jedan od najljepših primjera ranogotičkoga graditeljstva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831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Gotika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Umjetnost od predromanike do gotike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400" dirty="0">
                <a:solidFill>
                  <a:srgbClr val="FFFFFF"/>
                </a:solidFill>
              </a:rPr>
              <a:t>Romanika i g</a:t>
            </a:r>
            <a:r>
              <a:rPr lang="en-US" sz="5400" dirty="0" err="1">
                <a:solidFill>
                  <a:srgbClr val="FFFFFF"/>
                </a:solidFill>
              </a:rPr>
              <a:t>otika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Slika na kojoj se prikazuje zgrada, na otvorenom, kamen, sjedenje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0" r="2" b="2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7C6C52">
              <a:alpha val="95000"/>
            </a:srgbClr>
          </a:solidFill>
          <a:ln w="25400">
            <a:solidFill>
              <a:srgbClr val="7C6C52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C1A3205B-B397-45B2-AB6E-EE352C785259}"/>
              </a:ext>
            </a:extLst>
          </p:cNvPr>
          <p:cNvSpPr txBox="1"/>
          <p:nvPr/>
        </p:nvSpPr>
        <p:spPr>
          <a:xfrm>
            <a:off x="5241972" y="4823584"/>
            <a:ext cx="3951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Mramorni portal trogirske katedrale izradio je 1240. godine majstor Radovan.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5458B2E-984B-4867-B125-A738F996B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980C2CB5-5A43-4587-97BF-492F1B87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415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400" dirty="0">
                <a:solidFill>
                  <a:srgbClr val="FFFFFF"/>
                </a:solidFill>
              </a:rPr>
              <a:t>Romanika i g</a:t>
            </a:r>
            <a:r>
              <a:rPr lang="en-US" sz="5400" dirty="0" err="1">
                <a:solidFill>
                  <a:srgbClr val="FFFFFF"/>
                </a:solidFill>
              </a:rPr>
              <a:t>otika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Slika na kojoj se prikazuje fotografija, sjedenje, kutija, umjetnička slika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5" r="-1" b="4499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4F353F">
              <a:alpha val="95000"/>
            </a:srgbClr>
          </a:solidFill>
          <a:ln w="25400">
            <a:solidFill>
              <a:srgbClr val="4F353F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0541FF5-5B56-4538-9BA3-8B61310803DA}"/>
              </a:ext>
            </a:extLst>
          </p:cNvPr>
          <p:cNvSpPr txBox="1"/>
          <p:nvPr/>
        </p:nvSpPr>
        <p:spPr>
          <a:xfrm>
            <a:off x="5009112" y="4567544"/>
            <a:ext cx="4393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Andrija Buvina izradio je 1214. godine drvene vratnice za glavni ulaz u splitsku katedralu sv. </a:t>
            </a:r>
            <a:r>
              <a:rPr lang="hr-HR" sz="2400" dirty="0" err="1"/>
              <a:t>Dujma</a:t>
            </a:r>
            <a:r>
              <a:rPr lang="hr-HR" sz="2400" dirty="0"/>
              <a:t>, na kojima su također prizori iz Kristova života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8BA6CE-A725-4527-80C9-B92BFA45E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22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dirty="0"/>
              <a:t>Romanika i g</a:t>
            </a:r>
            <a:r>
              <a:rPr lang="hr-HR" sz="4400" dirty="0"/>
              <a:t>otika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040128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54A42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</a:rPr>
              <a:t>Romanika i gotika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E757AF48-87EE-4552-942A-5B4E9DB5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BC46A6A-6988-4249-9056-ED914ADA4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415" y="5901923"/>
            <a:ext cx="2804862" cy="140243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20" y="836712"/>
            <a:ext cx="3412575" cy="4525962"/>
          </a:xfr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5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hr-HR" dirty="0"/>
              <a:t>Romanika i gotika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8825842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7DA1086-D620-455F-A63B-8956B75CF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732F424D-F379-4042-979A-A5A810DA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83144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4255617" cy="427014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936" y="846460"/>
            <a:ext cx="3213980" cy="3439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Romanika i gotika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873284"/>
            <a:ext cx="7766579" cy="1525797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Slika na kojoj se prikazuje zgrada, sat, prozor, velik&#10;&#10;Opis je automatski generiran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47" r="3" b="2363"/>
          <a:stretch/>
        </p:blipFill>
        <p:spPr>
          <a:xfrm>
            <a:off x="4882896" y="448055"/>
            <a:ext cx="3340882" cy="4272306"/>
          </a:xfrm>
          <a:prstGeom prst="rect">
            <a:avLst/>
          </a:prstGeom>
        </p:spPr>
      </p:pic>
      <p:pic>
        <p:nvPicPr>
          <p:cNvPr id="7" name="Content Placeholder 6" descr="Slika na kojoj se prikazuje zgrada, prozor, na zatvorenom, raznobojno&#10;&#10;Opis je automatski generiran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9" r="7707" b="3"/>
          <a:stretch/>
        </p:blipFill>
        <p:spPr>
          <a:xfrm>
            <a:off x="8385048" y="448056"/>
            <a:ext cx="3346704" cy="42706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009089C-62BA-434A-A414-EA19AF16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5048" y="4873284"/>
            <a:ext cx="1591056" cy="1525797"/>
          </a:xfrm>
          <a:prstGeom prst="rect">
            <a:avLst/>
          </a:prstGeom>
          <a:solidFill>
            <a:srgbClr val="C1C45E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40138" y="4873284"/>
            <a:ext cx="1591056" cy="1525797"/>
          </a:xfrm>
          <a:prstGeom prst="rect">
            <a:avLst/>
          </a:prstGeom>
          <a:solidFill>
            <a:srgbClr val="504269"/>
          </a:solidFill>
          <a:ln w="25400">
            <a:solidFill>
              <a:srgbClr val="50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E68636AB-FEF4-4B99-9FBA-161B0ACDA636}"/>
              </a:ext>
            </a:extLst>
          </p:cNvPr>
          <p:cNvSpPr txBox="1"/>
          <p:nvPr/>
        </p:nvSpPr>
        <p:spPr>
          <a:xfrm>
            <a:off x="792022" y="5116600"/>
            <a:ext cx="7511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Za ukrašavanje srednjovjekovnih katedrala upotrebljavali su se vitraji ili „prozirni mozaici”. To su prozori koji se sastoje od velikih komada obojenog stakla.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66FDF97-3E8D-4BFF-BF8A-DDD1E7CF3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081" y="5941181"/>
            <a:ext cx="2804862" cy="1402431"/>
          </a:xfrm>
          <a:prstGeom prst="rect">
            <a:avLst/>
          </a:prstGeom>
        </p:spPr>
      </p:pic>
      <p:pic>
        <p:nvPicPr>
          <p:cNvPr id="9" name="Picture 2" descr="\\tartar\_Razmjena\dvukelic\Klio 6.png">
            <a:extLst>
              <a:ext uri="{FF2B5EF4-FFF2-40B4-BE49-F238E27FC236}">
                <a16:creationId xmlns:a16="http://schemas.microsoft.com/office/drawing/2014/main" xmlns="" id="{EE8A0FCB-564F-4ED6-8D5F-EC5A87B5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027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ECE865-3807-4C96-B9AE-46598E2C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hr-HR" sz="3800">
                <a:solidFill>
                  <a:srgbClr val="FFFFFF"/>
                </a:solidFill>
              </a:rPr>
              <a:t>Romanika i gotika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767B46CB-4B44-4816-93CD-F0EF0EEC2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532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6981FF3-BAFF-4A4B-B69C-B0985012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436" y="1373826"/>
            <a:ext cx="3522156" cy="5237503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/>
              <a:t>Gotika u dalmatinskim gradovima početkom XV. stoljeća</a:t>
            </a:r>
          </a:p>
          <a:p>
            <a:r>
              <a:rPr lang="hr-HR" sz="2400" dirty="0"/>
              <a:t>Gotička obilježja dobivaju sve važnije građevine</a:t>
            </a:r>
          </a:p>
          <a:p>
            <a:r>
              <a:rPr lang="hr-HR" sz="2400" dirty="0"/>
              <a:t>Gradnja nove zagrebačke katedrale u gotičkom stilu sredinom XIII. st.</a:t>
            </a:r>
          </a:p>
          <a:p>
            <a:r>
              <a:rPr lang="hr-HR" sz="2400" dirty="0"/>
              <a:t>Crkva sv. Marka u Zagrebu , sv. Marije u Topuskome i sv. Ivana </a:t>
            </a:r>
            <a:r>
              <a:rPr lang="hr-HR" sz="2400" dirty="0" err="1"/>
              <a:t>Kapistrana</a:t>
            </a:r>
            <a:r>
              <a:rPr lang="hr-HR" sz="2400" dirty="0"/>
              <a:t> u Iloku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5CC4153-3F0D-4F4C-8F12-E8FC3FA40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544837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C7E27E9-87C3-4F36-B181-F632F0903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565" y="5910113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A0672F17-39BB-447B-83F1-A015293E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44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5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Romanika i gotika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3B81349-3A7E-4A66-9ED9-66E6F8E29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3D79B6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Slika na kojoj se prikazuje na otvorenom, zgrada, crkva, staro&#10;&#10;Opis je automatski generiran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7" r="-1" b="-1"/>
          <a:stretch/>
        </p:blipFill>
        <p:spPr>
          <a:xfrm>
            <a:off x="778343" y="2667954"/>
            <a:ext cx="2559182" cy="36352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A37A7FF-19A5-40D8-8D0C-E780CBD33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3D79B6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Slika na kojoj se prikazuje zgrada, na otvorenom, kamen, star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5" r="16466"/>
          <a:stretch/>
        </p:blipFill>
        <p:spPr>
          <a:xfrm>
            <a:off x="4356369" y="2667953"/>
            <a:ext cx="2632559" cy="363529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7DB7144-7881-4977-9354-CEF3CB4EE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fotografije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118.</a:t>
            </a:r>
            <a:r>
              <a:rPr lang="hr-HR" sz="2400" dirty="0">
                <a:solidFill>
                  <a:srgbClr val="FFFFFF"/>
                </a:solidFill>
              </a:rPr>
              <a:t>,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marL="114300" indent="-22860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CB15CF1-EDD3-468E-B04B-60CF056C8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8984" y="6002841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D0D781BD-B3F6-4A63-BBD0-60FCB6BB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06431" y="-47794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194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Romanika i gotika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graphicFrame>
        <p:nvGraphicFramePr>
          <p:cNvPr id="7" name="Rezervirano mjesto sadržaja 4">
            <a:extLst>
              <a:ext uri="{FF2B5EF4-FFF2-40B4-BE49-F238E27FC236}">
                <a16:creationId xmlns:a16="http://schemas.microsoft.com/office/drawing/2014/main" xmlns="" id="{25F8F080-4AA5-4BE6-AA17-46CDF6AB9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964618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5D21AE6-E9DB-4136-BDC3-2D325DC4DC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661" y="5853193"/>
            <a:ext cx="2804862" cy="1402431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27EE37C1-EC47-478F-9CFE-C08FB9F5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325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24">
            <a:extLst>
              <a:ext uri="{FF2B5EF4-FFF2-40B4-BE49-F238E27FC236}">
                <a16:creationId xmlns:a16="http://schemas.microsoft.com/office/drawing/2014/main" xmlns="" id="{A414F261-E931-45CB-8605-20FFD6826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775200"/>
            <a:ext cx="4838700" cy="1323975"/>
          </a:xfrm>
          <a:custGeom>
            <a:avLst/>
            <a:gdLst>
              <a:gd name="connsiteX0" fmla="*/ 0 w 4838700"/>
              <a:gd name="connsiteY0" fmla="*/ 0 h 1323975"/>
              <a:gd name="connsiteX1" fmla="*/ 4838700 w 4838700"/>
              <a:gd name="connsiteY1" fmla="*/ 0 h 1323975"/>
              <a:gd name="connsiteX2" fmla="*/ 4838700 w 4838700"/>
              <a:gd name="connsiteY2" fmla="*/ 78123 h 1323975"/>
              <a:gd name="connsiteX3" fmla="*/ 4822272 w 4838700"/>
              <a:gd name="connsiteY3" fmla="*/ 81440 h 1323975"/>
              <a:gd name="connsiteX4" fmla="*/ 4781550 w 4838700"/>
              <a:gd name="connsiteY4" fmla="*/ 142875 h 1323975"/>
              <a:gd name="connsiteX5" fmla="*/ 4822272 w 4838700"/>
              <a:gd name="connsiteY5" fmla="*/ 204311 h 1323975"/>
              <a:gd name="connsiteX6" fmla="*/ 4838700 w 4838700"/>
              <a:gd name="connsiteY6" fmla="*/ 207627 h 1323975"/>
              <a:gd name="connsiteX7" fmla="*/ 4838700 w 4838700"/>
              <a:gd name="connsiteY7" fmla="*/ 287197 h 1323975"/>
              <a:gd name="connsiteX8" fmla="*/ 4822272 w 4838700"/>
              <a:gd name="connsiteY8" fmla="*/ 290514 h 1323975"/>
              <a:gd name="connsiteX9" fmla="*/ 4781550 w 4838700"/>
              <a:gd name="connsiteY9" fmla="*/ 351949 h 1323975"/>
              <a:gd name="connsiteX10" fmla="*/ 4822272 w 4838700"/>
              <a:gd name="connsiteY10" fmla="*/ 413385 h 1323975"/>
              <a:gd name="connsiteX11" fmla="*/ 4838700 w 4838700"/>
              <a:gd name="connsiteY11" fmla="*/ 416701 h 1323975"/>
              <a:gd name="connsiteX12" fmla="*/ 4838700 w 4838700"/>
              <a:gd name="connsiteY12" fmla="*/ 496271 h 1323975"/>
              <a:gd name="connsiteX13" fmla="*/ 4822272 w 4838700"/>
              <a:gd name="connsiteY13" fmla="*/ 499588 h 1323975"/>
              <a:gd name="connsiteX14" fmla="*/ 4781550 w 4838700"/>
              <a:gd name="connsiteY14" fmla="*/ 561023 h 1323975"/>
              <a:gd name="connsiteX15" fmla="*/ 4822272 w 4838700"/>
              <a:gd name="connsiteY15" fmla="*/ 622459 h 1323975"/>
              <a:gd name="connsiteX16" fmla="*/ 4838700 w 4838700"/>
              <a:gd name="connsiteY16" fmla="*/ 625775 h 1323975"/>
              <a:gd name="connsiteX17" fmla="*/ 4838700 w 4838700"/>
              <a:gd name="connsiteY17" fmla="*/ 705345 h 1323975"/>
              <a:gd name="connsiteX18" fmla="*/ 4822272 w 4838700"/>
              <a:gd name="connsiteY18" fmla="*/ 708662 h 1323975"/>
              <a:gd name="connsiteX19" fmla="*/ 4781550 w 4838700"/>
              <a:gd name="connsiteY19" fmla="*/ 770097 h 1323975"/>
              <a:gd name="connsiteX20" fmla="*/ 4822272 w 4838700"/>
              <a:gd name="connsiteY20" fmla="*/ 831533 h 1323975"/>
              <a:gd name="connsiteX21" fmla="*/ 4838700 w 4838700"/>
              <a:gd name="connsiteY21" fmla="*/ 834849 h 1323975"/>
              <a:gd name="connsiteX22" fmla="*/ 4838700 w 4838700"/>
              <a:gd name="connsiteY22" fmla="*/ 914419 h 1323975"/>
              <a:gd name="connsiteX23" fmla="*/ 4822272 w 4838700"/>
              <a:gd name="connsiteY23" fmla="*/ 917736 h 1323975"/>
              <a:gd name="connsiteX24" fmla="*/ 4781550 w 4838700"/>
              <a:gd name="connsiteY24" fmla="*/ 979171 h 1323975"/>
              <a:gd name="connsiteX25" fmla="*/ 4822272 w 4838700"/>
              <a:gd name="connsiteY25" fmla="*/ 1040607 h 1323975"/>
              <a:gd name="connsiteX26" fmla="*/ 4838700 w 4838700"/>
              <a:gd name="connsiteY26" fmla="*/ 1043923 h 1323975"/>
              <a:gd name="connsiteX27" fmla="*/ 4838700 w 4838700"/>
              <a:gd name="connsiteY27" fmla="*/ 1123491 h 1323975"/>
              <a:gd name="connsiteX28" fmla="*/ 4822272 w 4838700"/>
              <a:gd name="connsiteY28" fmla="*/ 1126808 h 1323975"/>
              <a:gd name="connsiteX29" fmla="*/ 4781550 w 4838700"/>
              <a:gd name="connsiteY29" fmla="*/ 1188243 h 1323975"/>
              <a:gd name="connsiteX30" fmla="*/ 4822272 w 4838700"/>
              <a:gd name="connsiteY30" fmla="*/ 1249679 h 1323975"/>
              <a:gd name="connsiteX31" fmla="*/ 4838700 w 4838700"/>
              <a:gd name="connsiteY31" fmla="*/ 1252995 h 1323975"/>
              <a:gd name="connsiteX32" fmla="*/ 4838700 w 4838700"/>
              <a:gd name="connsiteY32" fmla="*/ 1323975 h 1323975"/>
              <a:gd name="connsiteX33" fmla="*/ 0 w 4838700"/>
              <a:gd name="connsiteY3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38700" h="1323975">
                <a:moveTo>
                  <a:pt x="0" y="0"/>
                </a:moveTo>
                <a:lnTo>
                  <a:pt x="4838700" y="0"/>
                </a:lnTo>
                <a:lnTo>
                  <a:pt x="4838700" y="78123"/>
                </a:lnTo>
                <a:lnTo>
                  <a:pt x="4822272" y="81440"/>
                </a:lnTo>
                <a:cubicBezTo>
                  <a:pt x="4798341" y="91561"/>
                  <a:pt x="4781550" y="115257"/>
                  <a:pt x="4781550" y="142875"/>
                </a:cubicBezTo>
                <a:cubicBezTo>
                  <a:pt x="4781550" y="170493"/>
                  <a:pt x="4798341" y="194189"/>
                  <a:pt x="4822272" y="204311"/>
                </a:cubicBezTo>
                <a:lnTo>
                  <a:pt x="4838700" y="207627"/>
                </a:lnTo>
                <a:lnTo>
                  <a:pt x="4838700" y="287197"/>
                </a:lnTo>
                <a:lnTo>
                  <a:pt x="4822272" y="290514"/>
                </a:lnTo>
                <a:cubicBezTo>
                  <a:pt x="4798341" y="300635"/>
                  <a:pt x="4781550" y="324331"/>
                  <a:pt x="4781550" y="351949"/>
                </a:cubicBezTo>
                <a:cubicBezTo>
                  <a:pt x="4781550" y="379567"/>
                  <a:pt x="4798341" y="403263"/>
                  <a:pt x="4822272" y="413385"/>
                </a:cubicBezTo>
                <a:lnTo>
                  <a:pt x="4838700" y="416701"/>
                </a:lnTo>
                <a:lnTo>
                  <a:pt x="4838700" y="496271"/>
                </a:lnTo>
                <a:lnTo>
                  <a:pt x="4822272" y="499588"/>
                </a:lnTo>
                <a:cubicBezTo>
                  <a:pt x="4798341" y="509709"/>
                  <a:pt x="4781550" y="533405"/>
                  <a:pt x="4781550" y="561023"/>
                </a:cubicBezTo>
                <a:cubicBezTo>
                  <a:pt x="4781550" y="588641"/>
                  <a:pt x="4798341" y="612337"/>
                  <a:pt x="4822272" y="622459"/>
                </a:cubicBezTo>
                <a:lnTo>
                  <a:pt x="4838700" y="625775"/>
                </a:lnTo>
                <a:lnTo>
                  <a:pt x="4838700" y="705345"/>
                </a:lnTo>
                <a:lnTo>
                  <a:pt x="4822272" y="708662"/>
                </a:lnTo>
                <a:cubicBezTo>
                  <a:pt x="4798341" y="718783"/>
                  <a:pt x="4781550" y="742479"/>
                  <a:pt x="4781550" y="770097"/>
                </a:cubicBezTo>
                <a:cubicBezTo>
                  <a:pt x="4781550" y="797715"/>
                  <a:pt x="4798341" y="821411"/>
                  <a:pt x="4822272" y="831533"/>
                </a:cubicBezTo>
                <a:lnTo>
                  <a:pt x="4838700" y="834849"/>
                </a:lnTo>
                <a:lnTo>
                  <a:pt x="4838700" y="914419"/>
                </a:lnTo>
                <a:lnTo>
                  <a:pt x="4822272" y="917736"/>
                </a:lnTo>
                <a:cubicBezTo>
                  <a:pt x="4798341" y="927857"/>
                  <a:pt x="4781550" y="951553"/>
                  <a:pt x="4781550" y="979171"/>
                </a:cubicBezTo>
                <a:cubicBezTo>
                  <a:pt x="4781550" y="1006789"/>
                  <a:pt x="4798341" y="1030485"/>
                  <a:pt x="4822272" y="1040607"/>
                </a:cubicBezTo>
                <a:lnTo>
                  <a:pt x="4838700" y="1043923"/>
                </a:lnTo>
                <a:lnTo>
                  <a:pt x="4838700" y="1123491"/>
                </a:lnTo>
                <a:lnTo>
                  <a:pt x="4822272" y="1126808"/>
                </a:lnTo>
                <a:cubicBezTo>
                  <a:pt x="4798341" y="1136929"/>
                  <a:pt x="4781550" y="1160625"/>
                  <a:pt x="4781550" y="1188243"/>
                </a:cubicBezTo>
                <a:cubicBezTo>
                  <a:pt x="4781550" y="1215861"/>
                  <a:pt x="4798341" y="1239557"/>
                  <a:pt x="4822272" y="1249679"/>
                </a:cubicBezTo>
                <a:lnTo>
                  <a:pt x="4838700" y="1252995"/>
                </a:lnTo>
                <a:lnTo>
                  <a:pt x="4838700" y="1323975"/>
                </a:lnTo>
                <a:lnTo>
                  <a:pt x="0" y="13239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981575"/>
            <a:ext cx="3228976" cy="860426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</a:rPr>
              <a:t>Romanika i gotika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63CF8AD-BB19-4F90-BDE5-B3B3F56F4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-1" y="48768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24E62CA-FAA3-4628-AEF3-5033C7714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-1" y="59690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F811B55-0FB3-4466-A7C7-E468D7F1F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973" y="6000081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FB03D8B3-08C5-4275-B5C9-5C217B82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31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Romanika i g</a:t>
            </a:r>
            <a:r>
              <a:rPr lang="hr-HR" sz="4400" dirty="0">
                <a:solidFill>
                  <a:schemeClr val="bg1"/>
                </a:solidFill>
              </a:rPr>
              <a:t>otika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6609212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Veliki utjecaj Crkve na razvoj graditeljstva</a:t>
            </a:r>
            <a:endParaRPr lang="en-US" sz="2400" dirty="0"/>
          </a:p>
          <a:p>
            <a:pPr lvl="0"/>
            <a:r>
              <a:rPr lang="hr-HR" sz="2400" dirty="0"/>
              <a:t>Gradnja velikih crkvi – katedrala</a:t>
            </a:r>
            <a:endParaRPr lang="en-US" sz="2400" dirty="0"/>
          </a:p>
          <a:p>
            <a:pPr lvl="0"/>
            <a:r>
              <a:rPr lang="hr-HR" sz="2400" dirty="0"/>
              <a:t>Porast broja obrtnika graditelja</a:t>
            </a:r>
            <a:endParaRPr lang="en-US" sz="2400" dirty="0"/>
          </a:p>
          <a:p>
            <a:pPr lvl="0"/>
            <a:r>
              <a:rPr lang="hr-HR" sz="2400" dirty="0"/>
              <a:t>Sredina XI. st. pojava novog stila u umjetnosti </a:t>
            </a:r>
            <a:r>
              <a:rPr lang="hr-HR" sz="2400" dirty="0" smtClean="0"/>
              <a:t>– romanike</a:t>
            </a:r>
            <a:endParaRPr lang="en-US" sz="2400" dirty="0"/>
          </a:p>
          <a:p>
            <a:pPr lvl="0"/>
            <a:r>
              <a:rPr lang="hr-HR" sz="2400" dirty="0"/>
              <a:t>Građevine inspirirane rimskim oblim lukovima</a:t>
            </a:r>
            <a:endParaRPr lang="en-US" sz="2400" dirty="0"/>
          </a:p>
          <a:p>
            <a:pPr lvl="0"/>
            <a:r>
              <a:rPr lang="hr-HR" sz="2400" dirty="0"/>
              <a:t>Razvoj kiparstva</a:t>
            </a:r>
            <a:endParaRPr lang="en-US" sz="2400" dirty="0"/>
          </a:p>
          <a:p>
            <a:pPr lvl="0"/>
            <a:r>
              <a:rPr lang="hr-HR" sz="2400" dirty="0"/>
              <a:t>Ukrašavanje portala prizorima iz Biblije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417" y="1776662"/>
            <a:ext cx="6655597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Romanika početkom XII. st. na tlu Hrvatske</a:t>
            </a:r>
            <a:endParaRPr lang="en-US" sz="2400" dirty="0"/>
          </a:p>
          <a:p>
            <a:pPr lvl="0"/>
            <a:r>
              <a:rPr lang="hr-HR" sz="2400" dirty="0"/>
              <a:t>Romaničke crkve: sv. </a:t>
            </a:r>
            <a:r>
              <a:rPr lang="hr-HR" sz="2400" dirty="0" err="1"/>
              <a:t>Stošije</a:t>
            </a:r>
            <a:r>
              <a:rPr lang="hr-HR" sz="2400" dirty="0"/>
              <a:t> i sv. </a:t>
            </a:r>
            <a:r>
              <a:rPr lang="hr-HR" sz="2400" dirty="0" err="1"/>
              <a:t>Krševana</a:t>
            </a:r>
            <a:r>
              <a:rPr lang="hr-HR" sz="2400" dirty="0"/>
              <a:t> u Zadru</a:t>
            </a:r>
            <a:endParaRPr lang="en-US" sz="2400" dirty="0"/>
          </a:p>
          <a:p>
            <a:pPr lvl="0"/>
            <a:r>
              <a:rPr lang="hr-HR" sz="2400" dirty="0"/>
              <a:t>Katedrale u Trogiru, Rabu, Senju, Dubrovniku i Zadru</a:t>
            </a:r>
            <a:endParaRPr lang="en-US" sz="2400" dirty="0"/>
          </a:p>
          <a:p>
            <a:pPr lvl="0"/>
            <a:r>
              <a:rPr lang="hr-HR" sz="2400" dirty="0"/>
              <a:t>Zvonici sv. Marije u Zadru, sv. </a:t>
            </a:r>
            <a:r>
              <a:rPr lang="hr-HR" sz="2400" dirty="0" err="1"/>
              <a:t>Dujma</a:t>
            </a:r>
            <a:r>
              <a:rPr lang="hr-HR" sz="2400" dirty="0"/>
              <a:t> u Splitu, Rapske katedrale</a:t>
            </a:r>
          </a:p>
          <a:p>
            <a:pPr lvl="0"/>
            <a:r>
              <a:rPr lang="hr-HR" sz="2400" dirty="0"/>
              <a:t>Prva zagrebačka katedrala građena u romaničkom stilu</a:t>
            </a:r>
            <a:endParaRPr lang="en-US" sz="2400" dirty="0"/>
          </a:p>
          <a:p>
            <a:pPr lvl="0"/>
            <a:r>
              <a:rPr lang="hr-HR" sz="2400" dirty="0"/>
              <a:t>Razvoj kiparstva i ukrašavanje glavnih vrata </a:t>
            </a:r>
            <a:endParaRPr lang="en-US" sz="2400" dirty="0"/>
          </a:p>
          <a:p>
            <a:pPr lvl="0"/>
            <a:r>
              <a:rPr lang="hr-HR" sz="2400" dirty="0"/>
              <a:t>Radovanov portal i prikazi iz Kristova života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353" y="2204864"/>
            <a:ext cx="647447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Novi stil u umjetnosti </a:t>
            </a:r>
            <a:r>
              <a:rPr lang="hr-HR" sz="2400" dirty="0" smtClean="0"/>
              <a:t>– gotika </a:t>
            </a:r>
            <a:r>
              <a:rPr lang="hr-HR" sz="2400" dirty="0"/>
              <a:t>pojavljuje se potkraj XII. st.</a:t>
            </a:r>
            <a:endParaRPr lang="en-US" sz="2400" dirty="0"/>
          </a:p>
          <a:p>
            <a:pPr lvl="0"/>
            <a:r>
              <a:rPr lang="hr-HR" sz="2400" dirty="0"/>
              <a:t>Stil nastaje u Francuskoj</a:t>
            </a:r>
            <a:endParaRPr lang="en-US" sz="2400" dirty="0"/>
          </a:p>
          <a:p>
            <a:pPr lvl="0"/>
            <a:r>
              <a:rPr lang="hr-HR" sz="2400" dirty="0"/>
              <a:t>Grade se crkve visokih, šiljatih tornjeva</a:t>
            </a:r>
            <a:endParaRPr lang="en-US" sz="2400" dirty="0"/>
          </a:p>
          <a:p>
            <a:pPr lvl="0"/>
            <a:r>
              <a:rPr lang="hr-HR" sz="2400" dirty="0"/>
              <a:t>Prozori se ukrašavaju slikama na staklu</a:t>
            </a:r>
          </a:p>
          <a:p>
            <a:r>
              <a:rPr lang="hr-HR" sz="2400" dirty="0"/>
              <a:t>Gradnja nove zagrebačke katedrale u gotičkom stilu sredinom XIII. st.</a:t>
            </a:r>
          </a:p>
          <a:p>
            <a:r>
              <a:rPr lang="hr-HR" sz="2400" dirty="0"/>
              <a:t>Crkva sv. Marka u Zagrebu , sv. Marije u Topuskome i sv. Ivana </a:t>
            </a:r>
            <a:r>
              <a:rPr lang="hr-HR" sz="2400" dirty="0" err="1"/>
              <a:t>Kapistrana</a:t>
            </a:r>
            <a:r>
              <a:rPr lang="hr-HR" sz="2400" dirty="0"/>
              <a:t> u Iloku</a:t>
            </a:r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529494-461B-436C-9914-68D56B1B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B779800-DB7A-4919-B3F6-D3E143F4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Gotika u dalmatinskim gradovima početkom XV. st.</a:t>
            </a:r>
          </a:p>
          <a:p>
            <a:r>
              <a:rPr lang="hr-HR" sz="2400" dirty="0"/>
              <a:t>Gotička obilježja dobivaju sve važnije građevine</a:t>
            </a:r>
          </a:p>
          <a:p>
            <a:pPr lvl="0"/>
            <a:r>
              <a:rPr lang="hr-HR" sz="2400" dirty="0"/>
              <a:t>Blaž </a:t>
            </a:r>
            <a:r>
              <a:rPr lang="hr-HR" sz="2400" dirty="0" err="1"/>
              <a:t>Jurjev</a:t>
            </a:r>
            <a:r>
              <a:rPr lang="hr-HR" sz="2400" dirty="0"/>
              <a:t> Trogiranin, najpoznatiji slikar gotike</a:t>
            </a:r>
            <a:endParaRPr lang="en-US" sz="2400" dirty="0"/>
          </a:p>
          <a:p>
            <a:pPr lvl="0"/>
            <a:r>
              <a:rPr lang="hr-HR" sz="2400" dirty="0"/>
              <a:t>Vincent iz Kastva, naslikao freske u crkvi sv. Marije kod </a:t>
            </a:r>
            <a:r>
              <a:rPr lang="hr-HR" sz="2400" dirty="0" err="1"/>
              <a:t>Berma</a:t>
            </a:r>
            <a:endParaRPr lang="en-US" sz="2400" dirty="0"/>
          </a:p>
          <a:p>
            <a:pPr lvl="0"/>
            <a:r>
              <a:rPr lang="hr-HR" sz="2400" dirty="0"/>
              <a:t>Rozeta - veliki okrugli prozor s ukrasima</a:t>
            </a:r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6AD24A-7D17-493D-AEF8-522777D9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57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dirty="0" err="1">
                <a:solidFill>
                  <a:srgbClr val="FFFFFF"/>
                </a:solidFill>
              </a:rPr>
              <a:t>Romanika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gotika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4D4E6936-3EFA-4DAC-8DB5-8CE94625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465" y="5113960"/>
            <a:ext cx="2274467" cy="1022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rgbClr val="FFFFFF"/>
                </a:solidFill>
              </a:rPr>
              <a:t>Katedrala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francuskom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gradu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Chartresu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Šartru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" r="8000" b="2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94D34"/>
          </a:solidFill>
          <a:ln w="25400">
            <a:solidFill>
              <a:srgbClr val="394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A1D8233-4849-4BFC-B9E1-7FD96ADDA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236" y="5877272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718AA3B3-9989-4043-8C2D-B64BF1ED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" y="687388"/>
            <a:ext cx="3414369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Romanika i g</a:t>
            </a:r>
            <a:r>
              <a:rPr lang="hr-HR" sz="4400" dirty="0">
                <a:solidFill>
                  <a:schemeClr val="bg1"/>
                </a:solidFill>
              </a:rPr>
              <a:t>otika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9556111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xmlns="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xmlns="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xmlns="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xmlns="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dirty="0">
                <a:solidFill>
                  <a:schemeClr val="bg1"/>
                </a:solidFill>
              </a:rPr>
              <a:t>Romanika i gotika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AAD11E8B-5A2B-4300-B721-84E03A6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46D11E-8963-47C7-AA9B-DF270F065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567" y="70961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4" y="836712"/>
            <a:ext cx="3405788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Romanika i g</a:t>
            </a:r>
            <a:r>
              <a:rPr lang="hr-HR" sz="4400" dirty="0">
                <a:solidFill>
                  <a:schemeClr val="bg1"/>
                </a:solidFill>
              </a:rPr>
              <a:t>otika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398540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Romanika i gotika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F5037"/>
          </a:solidFill>
          <a:ln w="25400">
            <a:solidFill>
              <a:srgbClr val="4F5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3" name="Picture 2" descr="Slika na kojoj se prikazuje zgrada, na otvorenom, kamen, star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3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51FF3AD-0EAE-43B5-8BFE-9BDC2A499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341" y="5953488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B857DB9E-03F0-49D8-A493-5899A8D0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Romanika i g</a:t>
            </a:r>
            <a:r>
              <a:rPr lang="hr-HR" sz="4400" dirty="0">
                <a:solidFill>
                  <a:schemeClr val="bg1"/>
                </a:solidFill>
              </a:rPr>
              <a:t>otika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45200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400" dirty="0">
                <a:solidFill>
                  <a:srgbClr val="FFFFFF"/>
                </a:solidFill>
              </a:rPr>
              <a:t>Romanika i g</a:t>
            </a:r>
            <a:r>
              <a:rPr lang="en-US" sz="5400" dirty="0" err="1">
                <a:solidFill>
                  <a:srgbClr val="FFFFFF"/>
                </a:solidFill>
              </a:rPr>
              <a:t>otika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4" b="1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654A42">
              <a:alpha val="95000"/>
            </a:srgbClr>
          </a:solidFill>
          <a:ln w="25400">
            <a:solidFill>
              <a:srgbClr val="654A42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4EACA39-A760-449B-BA52-564B40835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FF64BF99-122E-4A25-B7F3-D1BC7159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687</Words>
  <Application>Microsoft Office PowerPoint</Application>
  <PresentationFormat>Custom</PresentationFormat>
  <Paragraphs>105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Romanika i gotika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Gotika</dc:title>
  <dc:creator>Ivan Cuzic</dc:creator>
  <cp:lastModifiedBy>dvukelic</cp:lastModifiedBy>
  <cp:revision>3</cp:revision>
  <dcterms:created xsi:type="dcterms:W3CDTF">2020-10-01T22:15:01Z</dcterms:created>
  <dcterms:modified xsi:type="dcterms:W3CDTF">2020-10-05T08:47:11Z</dcterms:modified>
</cp:coreProperties>
</file>